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869" r:id="rId3"/>
    <p:sldId id="868" r:id="rId4"/>
    <p:sldId id="871" r:id="rId5"/>
    <p:sldId id="872" r:id="rId6"/>
    <p:sldId id="876" r:id="rId7"/>
    <p:sldId id="870" r:id="rId8"/>
    <p:sldId id="873" r:id="rId9"/>
    <p:sldId id="874" r:id="rId10"/>
    <p:sldId id="875" r:id="rId11"/>
    <p:sldId id="877" r:id="rId12"/>
    <p:sldId id="880" r:id="rId13"/>
    <p:sldId id="878" r:id="rId14"/>
    <p:sldId id="881" r:id="rId15"/>
    <p:sldId id="882" r:id="rId16"/>
    <p:sldId id="883" r:id="rId17"/>
    <p:sldId id="884" r:id="rId18"/>
    <p:sldId id="879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E"/>
    <a:srgbClr val="B7B1A9"/>
    <a:srgbClr val="988F86"/>
    <a:srgbClr val="F0A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9182" autoAdjust="0"/>
  </p:normalViewPr>
  <p:slideViewPr>
    <p:cSldViewPr snapToGrid="0" snapToObjects="1">
      <p:cViewPr varScale="1">
        <p:scale>
          <a:sx n="153" d="100"/>
          <a:sy n="153" d="100"/>
        </p:scale>
        <p:origin x="22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75F81C-D9B9-D446-BD20-E88329E40A19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9AE6ED0-C479-C345-8966-53AE0995D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70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BB8A3F-A28B-F044-81B8-B7B620848E1E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31B322-992E-6249-BAE7-B11998C5D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608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7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13E35-87EC-ADF1-9592-4A6879282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164FAD-B3B8-8528-7C65-278F9F0D9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690EA-6093-BFC7-3F93-76C759339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383D3C6-6ED2-153D-5D9A-3D708986C54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0D426-7283-3E7D-12DF-FDF7AC9EF6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120F7-648C-B573-2AC3-3B2F8C7F0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92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AD8A-AE25-DC4E-9C90-9DB981A79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8C12C3-C6E4-6BAF-09D1-6E2090526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929756-2267-E034-2390-93D5C5E899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0CAF71C-F893-7566-CD00-6533A69D7B4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6CAEC-3DA5-1BFC-EC21-65F1F86F854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DD2ED-A0C1-7975-BF57-58C2670A2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5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67072-336C-180E-D101-D4F6D9F76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43C6CF-8B0A-426E-9656-67451215B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B3450-301D-09AC-4395-CDE9B384F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C9A0A8A-4632-C4B1-2D64-50D9A81605D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BD818-D699-A124-397A-73C9C9DCAE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F1039-E49B-9A5B-D91F-41D14861B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61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8B1E2-B20D-1DBB-0306-E835F597F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288174-6D42-B2CD-54BD-793CF7DED5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7C6A8-BB29-5B11-6C06-5BD309FC5A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9FDD42F-2E38-A3BD-79C4-AEF0B411E03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425A3-0BA3-69C0-133B-223F62F7DB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F9CCE-0DBF-AE11-F04B-AEFA91A84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4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B1F77-9EB1-A4A7-BF91-EAF0B7B99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40D375-E63B-41A8-180C-16761A4773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40605D-64D9-1E7F-B61B-3EA8043FE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1E23851B-DFE4-FD6F-57AA-667E896281B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2B539-E9B2-8BB9-E95A-7D44ACD995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9A0C1-B354-83D0-A1D5-36BF9B3F4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05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26615-F6B4-AA1A-F79B-660AD4329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677B11-0D44-BA75-7204-CDEC5C77D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7C86AC-9199-3234-C28F-7BA951D04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803A139-025E-7C0E-AA60-90C0E6AB749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D5C9-666B-7220-200D-C363DDC500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B0F63-9FA6-95A9-B3CC-A16E440D3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48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D5C40-3FB1-38DF-7A78-74443B47E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F43F40-BB05-3F72-5AAB-FE07E8A43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113174-5477-A890-1C9D-ECF87F3DA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7928C99-1562-555B-CA58-F21A72109AC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265E1-AB8F-1CCF-F23B-9013FC0F4B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1F96-FB55-3076-13C6-3E217E4B9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83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361B9-731A-6D8C-9642-CDD73E59C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6D70AA-6A5B-B001-D542-CADFBFBBAE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2B701A-9E41-6FD8-E7D2-5B274F3D1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592D663-BA61-620D-6853-FCE01AA5AE5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10BC7-F1D2-ABBD-BAD4-203B54EC4F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8563A-F0A5-9A9F-47AE-0C8214DC7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8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6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4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1BB6C-64B4-1D66-2747-941AD3EB5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4BEA95-C6B6-E70E-5362-B89A6025C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BACDE4-5F75-DEDA-C309-1A2AD744B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98659FD-EE42-507B-C592-255428D6B54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2081D-820E-BE3B-50F5-4F1EA2B2C0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12D45-0D57-5427-04FE-7300F9533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99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3CA4E-620B-C4E0-CD4A-CC415B15B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CEC0F-801F-1642-0A03-76309AAC9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295B56-C2BE-9E09-BDC1-F7863E8AA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24AF0695-DAAE-46FE-54A4-7AD1A7C143B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D6721-DD95-33FA-5E1E-194AF78D51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BA6D9-A424-FCA1-7FCA-30608DC66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FC7DE-455D-9C5A-535F-D8EB31558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B9DC19-3BD3-59EA-F1C2-1676285AB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2567A-1A40-69F7-870B-817854B9F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AD23CCD8-42EF-DB33-1B63-D9982A6FBF7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652C0-C90D-4D61-4B41-16679EF97D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B35B8-A330-1136-0D82-105EBB431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53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D2C98-E5EA-5D50-6743-3E762362A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E11E0C-3805-F719-A9CF-55855BA86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DF1C38-0C97-CE16-2DC8-BA2C01489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BC6686C8-1DB4-8D01-0C21-F7133073DB6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E4139-78C3-0E82-3C07-5A98F45126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C3AA1-4636-A656-D8F4-9354B2C945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0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71E2C-D3B9-90B7-2701-00F860E59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6364B6-6A80-AC86-E49A-3050EE161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9A5ED7-1618-B03C-4046-4B709CFA2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86B68CE6-03A1-BBED-2132-C94D95DBB87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3B982-7EE2-49C5-E89E-6904725C3D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A7B57-D979-B255-0EAC-84703623A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1B322-992E-6249-BAE7-B11998C5D7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6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C20A34-B78A-4F85-AE93-6B6C2D6B6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347" y="1709899"/>
            <a:ext cx="11157045" cy="710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42347" y="2429563"/>
            <a:ext cx="10280651" cy="5834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742347" y="3942414"/>
            <a:ext cx="9882716" cy="1696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16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No Slide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48A8EA-8EB3-43B8-8617-19F11736B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BF44B9C-2959-41A6-90E8-63AB71209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348" y="3105302"/>
            <a:ext cx="7625797" cy="17595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52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No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D35EB3-1BBD-4CE7-AED0-8B0C27E8C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15331" y="1396314"/>
            <a:ext cx="10499396" cy="5128054"/>
          </a:xfrm>
          <a:prstGeom prst="rect">
            <a:avLst/>
          </a:prstGeom>
        </p:spPr>
        <p:txBody>
          <a:bodyPr/>
          <a:lstStyle>
            <a:lvl1pPr marL="231775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688975" indent="-231775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Verdana" panose="020B0604030504040204" pitchFamily="34" charset="0"/>
              <a:buChar char="−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Indent level</a:t>
            </a:r>
          </a:p>
          <a:p>
            <a:pPr lvl="2"/>
            <a:r>
              <a:rPr lang="en-US" dirty="0"/>
              <a:t>Second Indent level</a:t>
            </a:r>
          </a:p>
          <a:p>
            <a:pPr lvl="3"/>
            <a:r>
              <a:rPr lang="en-US" dirty="0"/>
              <a:t>Third Indent Level</a:t>
            </a:r>
          </a:p>
          <a:p>
            <a:pPr lvl="4"/>
            <a:r>
              <a:rPr lang="en-US" dirty="0"/>
              <a:t>Fourth Indent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15330" y="539432"/>
            <a:ext cx="10515127" cy="58454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982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No Slide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42EC6A-9C98-4368-9F22-1A44B842E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0" y="0"/>
            <a:ext cx="12189359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8FD70B-3565-450F-9B6B-A400D40FC9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5331" y="1396314"/>
            <a:ext cx="10499396" cy="5128054"/>
          </a:xfrm>
          <a:prstGeom prst="rect">
            <a:avLst/>
          </a:prstGeom>
        </p:spPr>
        <p:txBody>
          <a:bodyPr/>
          <a:lstStyle>
            <a:lvl1pPr marL="231775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688975" indent="-231775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Verdana" panose="020B0604030504040204" pitchFamily="34" charset="0"/>
              <a:buChar char="−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Indent level</a:t>
            </a:r>
          </a:p>
          <a:p>
            <a:pPr lvl="2"/>
            <a:r>
              <a:rPr lang="en-US" dirty="0"/>
              <a:t>Second Indent level</a:t>
            </a:r>
          </a:p>
          <a:p>
            <a:pPr lvl="3"/>
            <a:r>
              <a:rPr lang="en-US" dirty="0"/>
              <a:t>Third Indent Level</a:t>
            </a:r>
          </a:p>
          <a:p>
            <a:pPr lvl="4"/>
            <a:r>
              <a:rPr lang="en-US" dirty="0"/>
              <a:t>Fourth Indent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A5F7564-188D-409E-B6B6-35224265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330" y="539432"/>
            <a:ext cx="10515127" cy="58454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178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13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1" r:id="rId3"/>
    <p:sldLayoutId id="2147483665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0" algn="l" defTabSz="4572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375" indent="-231775" algn="l" defTabSz="457200" rtl="0" eaLnBrk="1" latinLnBrk="0" hangingPunct="1">
        <a:spcBef>
          <a:spcPct val="20000"/>
        </a:spcBef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60575" indent="-231775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tabLst>
          <a:tab pos="2459038" algn="l"/>
        </a:tabLst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5216A-B337-9BF2-1068-F7FF10EC8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Tenant Income Worksheet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B42D4-C908-B960-A2B0-AE8D0A466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How-To Guide for Completion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D857F-4FAC-23C8-4DBA-C324379137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Affordable Housing Program (AHP) </a:t>
            </a:r>
            <a:br>
              <a:rPr lang="en-US" dirty="0"/>
            </a:br>
            <a:r>
              <a:rPr lang="en-US" dirty="0"/>
              <a:t>Rental Occupancy Compliance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green and white circle with buildings in it">
            <a:extLst>
              <a:ext uri="{FF2B5EF4-FFF2-40B4-BE49-F238E27FC236}">
                <a16:creationId xmlns:a16="http://schemas.microsoft.com/office/drawing/2014/main" id="{C0BCF5CF-E393-C6B0-B856-77A8402E4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611" y="2534667"/>
            <a:ext cx="1834889" cy="18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77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0AAE8-D6D0-5791-51A2-3A2542D05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2125BE-3E7B-4E0A-4CC4-CBC2EBED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Populating Targeting Details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34875D5-61D6-FB2D-0D2E-3A6AB6FFB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121" y="2348103"/>
            <a:ext cx="5916376" cy="31933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6560CC-AB91-6588-9223-851A0B16B30D}"/>
              </a:ext>
            </a:extLst>
          </p:cNvPr>
          <p:cNvSpPr txBox="1"/>
          <p:nvPr/>
        </p:nvSpPr>
        <p:spPr>
          <a:xfrm>
            <a:off x="577735" y="1729047"/>
            <a:ext cx="4887883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457200">
              <a:buFont typeface="+mj-lt"/>
              <a:buAutoNum type="arabicPeriod"/>
            </a:pPr>
            <a:r>
              <a:rPr lang="en-US" dirty="0"/>
              <a:t>Enter </a:t>
            </a:r>
            <a:r>
              <a:rPr lang="en-US" b="1" i="1" dirty="0"/>
              <a:t>Project Address </a:t>
            </a:r>
            <a:r>
              <a:rPr lang="en-US" dirty="0"/>
              <a:t>and select appropriate </a:t>
            </a:r>
            <a:r>
              <a:rPr lang="en-US" b="1" i="1" dirty="0"/>
              <a:t>State</a:t>
            </a:r>
            <a:r>
              <a:rPr lang="en-US" dirty="0"/>
              <a:t> and </a:t>
            </a:r>
            <a:r>
              <a:rPr lang="en-US" b="1" i="1" dirty="0"/>
              <a:t>County</a:t>
            </a:r>
            <a:r>
              <a:rPr lang="en-US" dirty="0"/>
              <a:t> from the drop-downs. </a:t>
            </a:r>
          </a:p>
          <a:p>
            <a:pPr marL="688975" indent="-457200">
              <a:buFont typeface="+mj-lt"/>
              <a:buAutoNum type="arabicPeriod"/>
            </a:pPr>
            <a:endParaRPr lang="en-US" sz="1200" dirty="0"/>
          </a:p>
          <a:p>
            <a:pPr marL="688975" indent="-457200">
              <a:buFont typeface="+mj-lt"/>
              <a:buAutoNum type="arabicPeriod"/>
            </a:pPr>
            <a:r>
              <a:rPr lang="en-US" dirty="0"/>
              <a:t>If using the NAHASDA-MTSP TIW, select the appropriate </a:t>
            </a:r>
            <a:r>
              <a:rPr lang="en-US" b="1" i="1" dirty="0"/>
              <a:t>income guidelines</a:t>
            </a:r>
            <a:r>
              <a:rPr lang="en-US" dirty="0"/>
              <a:t>. </a:t>
            </a:r>
          </a:p>
          <a:p>
            <a:pPr marL="688975" indent="-457200">
              <a:buFont typeface="+mj-lt"/>
              <a:buAutoNum type="arabicPeriod"/>
            </a:pPr>
            <a:endParaRPr lang="en-US" sz="1200" dirty="0"/>
          </a:p>
          <a:p>
            <a:pPr marL="688975" indent="-457200">
              <a:buFont typeface="+mj-lt"/>
              <a:buAutoNum type="arabicPeriod"/>
            </a:pPr>
            <a:r>
              <a:rPr lang="en-US" dirty="0"/>
              <a:t>Populate </a:t>
            </a:r>
            <a:r>
              <a:rPr lang="en-US" b="1" i="1" dirty="0"/>
              <a:t>Approved Targeting </a:t>
            </a:r>
            <a:r>
              <a:rPr lang="en-US" dirty="0"/>
              <a:t>column as listed in the AHP Agreement</a:t>
            </a:r>
          </a:p>
          <a:p>
            <a:pPr marL="688975" indent="-457200">
              <a:buFont typeface="+mj-lt"/>
              <a:buAutoNum type="arabicPeriod"/>
            </a:pPr>
            <a:endParaRPr lang="en-US" sz="1200" dirty="0"/>
          </a:p>
          <a:p>
            <a:pPr marL="688975" indent="-457200">
              <a:buFont typeface="+mj-lt"/>
              <a:buAutoNum type="arabicPeriod"/>
            </a:pPr>
            <a:r>
              <a:rPr lang="en-US" dirty="0"/>
              <a:t>Populate </a:t>
            </a:r>
            <a:r>
              <a:rPr lang="en-US" b="1" i="1" dirty="0"/>
              <a:t>Scoring Commitments </a:t>
            </a:r>
            <a:r>
              <a:rPr lang="en-US" dirty="0"/>
              <a:t>column as listed in the AHP application, for Project Completion Reporting (PCR) TIWs only.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7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29614-7DF4-4AB7-D5FE-839DC29AB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70FD-A714-1F89-FD40-D69C7355D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347" y="3105302"/>
            <a:ext cx="11219667" cy="1759527"/>
          </a:xfrm>
        </p:spPr>
        <p:txBody>
          <a:bodyPr/>
          <a:lstStyle/>
          <a:p>
            <a:r>
              <a:rPr lang="en-US" dirty="0"/>
              <a:t>Populating Tenant Information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19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3A838-B77D-FA6B-2819-A667E3354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6F84DA-84C2-0D30-4AAF-8BED4CBBB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Populating Tenant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3F347-63ED-F44E-14ED-9FE2C2D082AF}"/>
              </a:ext>
            </a:extLst>
          </p:cNvPr>
          <p:cNvSpPr txBox="1"/>
          <p:nvPr/>
        </p:nvSpPr>
        <p:spPr>
          <a:xfrm>
            <a:off x="873875" y="1312039"/>
            <a:ext cx="10261023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7525" indent="-285750">
              <a:buFont typeface="Arial" panose="020B0604020202020204" pitchFamily="34" charset="0"/>
              <a:buChar char="•"/>
            </a:pPr>
            <a:r>
              <a:rPr lang="en-US" dirty="0"/>
              <a:t>The Tenant Table must be populated to reflect all tenants living in the project as of your chosen </a:t>
            </a:r>
            <a:r>
              <a:rPr lang="en-US" b="1" i="1" dirty="0"/>
              <a:t>TIW Reporting Date</a:t>
            </a:r>
            <a:r>
              <a:rPr lang="en-US" dirty="0"/>
              <a:t>. The following instructions are for the left side of the Tenant Table: </a:t>
            </a:r>
            <a:r>
              <a:rPr lang="en-US" b="1" dirty="0"/>
              <a:t>columns labeled A-G.</a:t>
            </a:r>
          </a:p>
          <a:p>
            <a:pPr marL="517525" indent="-285750"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 marL="574675" indent="-342900">
              <a:buFont typeface="Arial" panose="020B0604020202020204" pitchFamily="34" charset="0"/>
              <a:buChar char="•"/>
            </a:pPr>
            <a:r>
              <a:rPr lang="en-US" dirty="0"/>
              <a:t>Select </a:t>
            </a:r>
            <a:r>
              <a:rPr lang="en-US" b="1" i="1" dirty="0"/>
              <a:t>Vacant </a:t>
            </a:r>
            <a:r>
              <a:rPr lang="en-US" dirty="0"/>
              <a:t>from the drop-down in Column C if the unit is/was vacant as of the </a:t>
            </a:r>
            <a:r>
              <a:rPr lang="en-US" b="1" i="1" dirty="0"/>
              <a:t>TIW Reporting Date. </a:t>
            </a:r>
          </a:p>
          <a:p>
            <a:pPr marL="574675" indent="-342900">
              <a:buFont typeface="Arial" panose="020B0604020202020204" pitchFamily="34" charset="0"/>
              <a:buChar char="•"/>
            </a:pPr>
            <a:endParaRPr lang="en-US" sz="1200" b="1" i="1" dirty="0"/>
          </a:p>
          <a:p>
            <a:pPr marL="574675" indent="-342900">
              <a:buFont typeface="Arial" panose="020B0604020202020204" pitchFamily="34" charset="0"/>
              <a:buChar char="•"/>
            </a:pPr>
            <a:r>
              <a:rPr lang="en-US" i="1" dirty="0"/>
              <a:t>Reminder: </a:t>
            </a:r>
            <a:r>
              <a:rPr lang="en-US" dirty="0"/>
              <a:t>Do not enter transfer information if a tenant transfers from one unit to another. </a:t>
            </a: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960C316-3DD9-B02A-8959-5CAC2CDB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30" y="3926265"/>
            <a:ext cx="10230122" cy="169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3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49C7E-76FB-77F0-F2FC-6CC14F1C8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93ACB4-AB0D-16F5-51F5-A50A4A20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Populating Tenant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1A6C9-C477-8B57-55E5-B1BBA6F191D7}"/>
              </a:ext>
            </a:extLst>
          </p:cNvPr>
          <p:cNvSpPr txBox="1"/>
          <p:nvPr/>
        </p:nvSpPr>
        <p:spPr>
          <a:xfrm>
            <a:off x="873875" y="1312039"/>
            <a:ext cx="102610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0">
              <a:buNone/>
            </a:pPr>
            <a:r>
              <a:rPr lang="en-US" dirty="0"/>
              <a:t>The following instructions are for the left side of the Tenant Table: </a:t>
            </a:r>
            <a:br>
              <a:rPr lang="en-US" dirty="0"/>
            </a:br>
            <a:r>
              <a:rPr lang="en-US" b="1" dirty="0"/>
              <a:t>columns labeled A-G.</a:t>
            </a:r>
          </a:p>
          <a:p>
            <a:pPr marL="231775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24627C-5FD9-2A4B-07B8-3E6B29776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313745"/>
              </p:ext>
            </p:extLst>
          </p:nvPr>
        </p:nvGraphicFramePr>
        <p:xfrm>
          <a:off x="1201876" y="2058456"/>
          <a:ext cx="10614660" cy="431997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1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8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Occupied Households at AHP Application VS New Household Move-ins</a:t>
                      </a:r>
                    </a:p>
                  </a:txBody>
                  <a:tcPr marL="86650" marR="86650" marT="43325" marB="43325" anchor="ctr">
                    <a:lnL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671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Tenants occupying the project </a:t>
                      </a:r>
                      <a:r>
                        <a:rPr lang="en-US" sz="1500" b="1" i="1" u="sng" dirty="0">
                          <a:solidFill>
                            <a:schemeClr val="tx1"/>
                          </a:solidFill>
                        </a:rPr>
                        <a:t>prior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to AHP award</a:t>
                      </a:r>
                    </a:p>
                  </a:txBody>
                  <a:tcPr marL="86650" marR="86650" marT="43325" marB="43325" anchor="ctr">
                    <a:lnL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1A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New tenants moving into the project </a:t>
                      </a:r>
                      <a:r>
                        <a:rPr lang="en-US" sz="1500" b="1" i="1" u="sng" dirty="0">
                          <a:solidFill>
                            <a:schemeClr val="tx1"/>
                          </a:solidFill>
                        </a:rPr>
                        <a:t>after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 AHP award</a:t>
                      </a:r>
                    </a:p>
                  </a:txBody>
                  <a:tcPr marL="86650" marR="86650" marT="43325" marB="43325" anchor="ctr">
                    <a:lnL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1A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424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Enter recertification information </a:t>
                      </a:r>
                      <a:r>
                        <a:rPr lang="en-US" sz="1500" b="0" i="0" dirty="0"/>
                        <a:t>from the year of the AHP Award. </a:t>
                      </a:r>
                    </a:p>
                    <a:p>
                      <a:pPr algn="l"/>
                      <a:r>
                        <a:rPr lang="en-US" sz="1500" b="0" i="0" dirty="0"/>
                        <a:t>*</a:t>
                      </a:r>
                      <a:r>
                        <a:rPr lang="en-US" sz="1500" b="0" i="1" dirty="0"/>
                        <a:t>Do not enter most recent recert data.</a:t>
                      </a:r>
                      <a:endParaRPr lang="en-US" sz="1500" b="0" i="0" dirty="0"/>
                    </a:p>
                  </a:txBody>
                  <a:tcPr marL="86650" marR="86650" marT="43325" marB="43325" anchor="ctr">
                    <a:lnL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1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Enter initial move-in (project entry) information.</a:t>
                      </a:r>
                      <a:r>
                        <a:rPr lang="en-US" sz="1500" b="0" i="1" dirty="0"/>
                        <a:t> </a:t>
                      </a:r>
                    </a:p>
                    <a:p>
                      <a:pPr algn="l"/>
                      <a:r>
                        <a:rPr lang="en-US" sz="1500" b="0" i="1" dirty="0"/>
                        <a:t>*Do not enter most recent recert data.</a:t>
                      </a:r>
                      <a:endParaRPr lang="en-US" sz="1500" dirty="0"/>
                    </a:p>
                  </a:txBody>
                  <a:tcPr marL="86650" marR="86650" marT="43325" marB="43325" anchor="ctr">
                    <a:lnL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1A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98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/>
                        <a:t>Column C:</a:t>
                      </a:r>
                      <a:r>
                        <a:rPr lang="en-US" sz="1500" dirty="0"/>
                        <a:t> Enter # of household members at time of AHP Award recertification. </a:t>
                      </a:r>
                    </a:p>
                  </a:txBody>
                  <a:tcPr marL="86650" marR="86650" marT="43325" marB="43325" anchor="ctr">
                    <a:lnL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/>
                        <a:t>Column C: </a:t>
                      </a:r>
                      <a:r>
                        <a:rPr lang="en-US" sz="1500" dirty="0"/>
                        <a:t>Enter # of household members at initial move-in.</a:t>
                      </a:r>
                    </a:p>
                  </a:txBody>
                  <a:tcPr marL="86650" marR="86650" marT="43325" marB="43325" anchor="ctr">
                    <a:lnL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98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/>
                        <a:t>Column D:</a:t>
                      </a:r>
                      <a:r>
                        <a:rPr lang="en-US" sz="1500" dirty="0"/>
                        <a:t> Enter date the AHP Award recertification was completed. </a:t>
                      </a:r>
                    </a:p>
                  </a:txBody>
                  <a:tcPr marL="86650" marR="86650" marT="43325" marB="43325" anchor="ctr">
                    <a:lnL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1A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/>
                        <a:t>Column D: </a:t>
                      </a:r>
                      <a:r>
                        <a:rPr lang="en-US" sz="1500" dirty="0"/>
                        <a:t>Enter date of initial move-in.</a:t>
                      </a:r>
                    </a:p>
                  </a:txBody>
                  <a:tcPr marL="86650" marR="86650" marT="43325" marB="43325" anchor="ctr">
                    <a:lnL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1A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57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/>
                        <a:t>Column F:</a:t>
                      </a:r>
                      <a:r>
                        <a:rPr lang="en-US" sz="1500" dirty="0"/>
                        <a:t> Enter income determined at the AHP Award recertification.</a:t>
                      </a:r>
                    </a:p>
                  </a:txBody>
                  <a:tcPr marL="86650" marR="86650" marT="43325" marB="43325" anchor="ctr">
                    <a:lnL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/>
                        <a:t>Column F: </a:t>
                      </a:r>
                      <a:r>
                        <a:rPr lang="en-US" sz="1500" dirty="0"/>
                        <a:t>Enter income determined at initial move-in.</a:t>
                      </a:r>
                    </a:p>
                  </a:txBody>
                  <a:tcPr marL="86650" marR="86650" marT="43325" marB="43325" anchor="ctr">
                    <a:lnL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A2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831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53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993E5-D5F9-1F4D-F652-57C3AE7BE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92D26B-80A8-D298-3235-9B5CBD33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Populating Tenant Information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288A1C-5330-6E05-15CC-06FA81C0C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41" y="1494475"/>
            <a:ext cx="10228571" cy="1695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8D7A85-B915-4EAE-9461-39275688C07E}"/>
              </a:ext>
            </a:extLst>
          </p:cNvPr>
          <p:cNvSpPr txBox="1"/>
          <p:nvPr/>
        </p:nvSpPr>
        <p:spPr>
          <a:xfrm>
            <a:off x="724246" y="3668288"/>
            <a:ext cx="102285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Column E – AMI Year Correlating to Column D: </a:t>
            </a:r>
            <a:r>
              <a:rPr lang="en-US" dirty="0"/>
              <a:t>select the AMI year in effect as of the date entered in Column 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Column G – Unit Targeting: </a:t>
            </a:r>
            <a:r>
              <a:rPr lang="en-US" dirty="0"/>
              <a:t>select the AMI level the household was approved for.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81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2466-F627-39EA-14F8-23D644E59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E5382E-E802-19B5-3E6C-4ACF90B9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Populating Tenant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EAA04-D4F5-2C6A-5624-CEA094B76B11}"/>
              </a:ext>
            </a:extLst>
          </p:cNvPr>
          <p:cNvSpPr txBox="1"/>
          <p:nvPr/>
        </p:nvSpPr>
        <p:spPr>
          <a:xfrm>
            <a:off x="882189" y="1253815"/>
            <a:ext cx="10934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0">
              <a:buNone/>
            </a:pPr>
            <a:r>
              <a:rPr lang="en-US" dirty="0"/>
              <a:t>The following instructions are for the right side of the Tenant Table: </a:t>
            </a:r>
            <a:r>
              <a:rPr lang="en-US" b="1" dirty="0"/>
              <a:t>columns labeled J-L. </a:t>
            </a:r>
          </a:p>
          <a:p>
            <a:pPr marL="231775" indent="0">
              <a:buNone/>
            </a:pPr>
            <a:r>
              <a:rPr lang="en-US" dirty="0"/>
              <a:t>Rent amounts in effect as of your chosen TIW Reporting Date must be entered in these columns. </a:t>
            </a:r>
            <a:r>
              <a:rPr lang="en-US" sz="1600" i="1" dirty="0"/>
              <a:t>Do not enter rent amounts from time of move-in or from the AHP award recertification. </a:t>
            </a:r>
            <a:endParaRPr lang="en-US" sz="1600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8ECDF3C-CF03-26B1-2195-B8973C446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527" y="2855141"/>
            <a:ext cx="3527115" cy="1994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0B8C0B-F23C-CE7B-FBD0-E5307DBD2A02}"/>
              </a:ext>
            </a:extLst>
          </p:cNvPr>
          <p:cNvSpPr txBox="1"/>
          <p:nvPr/>
        </p:nvSpPr>
        <p:spPr>
          <a:xfrm>
            <a:off x="1063590" y="2771983"/>
            <a:ext cx="56350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Column J - Current Actual $ Monthly Rent Charged:</a:t>
            </a:r>
            <a:r>
              <a:rPr lang="en-US" dirty="0"/>
              <a:t> the </a:t>
            </a:r>
            <a:r>
              <a:rPr lang="en-US" i="1" u="sng" dirty="0"/>
              <a:t>total</a:t>
            </a:r>
            <a:r>
              <a:rPr lang="en-US" dirty="0"/>
              <a:t> amount of rent charged for the unit.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Column K -  Current Tenant’s Rent Share</a:t>
            </a:r>
            <a:r>
              <a:rPr lang="en-US" dirty="0"/>
              <a:t>: the rent amount being </a:t>
            </a:r>
            <a:r>
              <a:rPr lang="en-US" i="1" u="sng" dirty="0"/>
              <a:t>paid by the tenant</a:t>
            </a:r>
            <a:r>
              <a:rPr lang="en-US" dirty="0"/>
              <a:t>. This amount may be lower than the amount entered in Column J if a rental subsidy is received, and the tenant is not responsible for paying the full rent amount. </a:t>
            </a:r>
          </a:p>
        </p:txBody>
      </p:sp>
    </p:spTree>
    <p:extLst>
      <p:ext uri="{BB962C8B-B14F-4D97-AF65-F5344CB8AC3E}">
        <p14:creationId xmlns:p14="http://schemas.microsoft.com/office/powerpoint/2010/main" val="804154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F7FD6-1FA3-4CF5-0CA4-68C02CAB6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08757B-7E99-B115-7BF6-59D0F4CBE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Populating Tenant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DA849-A7E3-8124-EDBB-2C2A469D8EEF}"/>
              </a:ext>
            </a:extLst>
          </p:cNvPr>
          <p:cNvSpPr txBox="1"/>
          <p:nvPr/>
        </p:nvSpPr>
        <p:spPr>
          <a:xfrm>
            <a:off x="869718" y="1021673"/>
            <a:ext cx="110133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775" indent="0">
              <a:lnSpc>
                <a:spcPct val="120000"/>
              </a:lnSpc>
              <a:buNone/>
            </a:pPr>
            <a:r>
              <a:rPr lang="en-US" sz="1800" dirty="0"/>
              <a:t>The following instructions are for the right side of the Tenant Table: </a:t>
            </a:r>
            <a:r>
              <a:rPr lang="en-US" sz="1800" b="1" dirty="0"/>
              <a:t>columns labeled N-P. </a:t>
            </a:r>
            <a:r>
              <a:rPr lang="en-US" sz="1600" i="1" dirty="0"/>
              <a:t>*This is not applicable for Long-Term Monitoring (LTM) TIW Reviews. These columns will only appear if you are completing the TIW for a Project Completion Reporting Review (PCR.) </a:t>
            </a:r>
          </a:p>
          <a:p>
            <a:pPr marL="231775" indent="0">
              <a:lnSpc>
                <a:spcPct val="120000"/>
              </a:lnSpc>
              <a:buNone/>
            </a:pPr>
            <a:endParaRPr lang="en-US" sz="1400" i="1" dirty="0"/>
          </a:p>
          <a:p>
            <a:pPr marL="517525" indent="-285750">
              <a:lnSpc>
                <a:spcPct val="120000"/>
              </a:lnSpc>
            </a:pPr>
            <a:r>
              <a:rPr lang="en-US" sz="1800" b="1" dirty="0"/>
              <a:t>Column N - Special Needs</a:t>
            </a:r>
            <a:r>
              <a:rPr lang="en-US" sz="1800" dirty="0"/>
              <a:t>: Enter the applicable Special Needs code for the household (see below.) Only one code can be entered for each household, even though the household may qualify for more than one. </a:t>
            </a:r>
          </a:p>
          <a:p>
            <a:pPr marL="517525" indent="-285750">
              <a:lnSpc>
                <a:spcPct val="120000"/>
              </a:lnSpc>
            </a:pPr>
            <a:endParaRPr lang="en-US" sz="1000" dirty="0"/>
          </a:p>
          <a:p>
            <a:pPr marL="517525" indent="-285750">
              <a:lnSpc>
                <a:spcPct val="120000"/>
              </a:lnSpc>
            </a:pPr>
            <a:r>
              <a:rPr lang="en-US" sz="1800" b="1" dirty="0"/>
              <a:t>Column O - Homeless Household</a:t>
            </a:r>
            <a:r>
              <a:rPr lang="en-US" sz="1800" dirty="0"/>
              <a:t>: Enter </a:t>
            </a:r>
            <a:r>
              <a:rPr lang="en-US" sz="1800" b="1" i="1" dirty="0"/>
              <a:t>Y</a:t>
            </a:r>
            <a:r>
              <a:rPr lang="en-US" sz="1800" dirty="0"/>
              <a:t> if the household met the FHLB Des Moines Homeless definition at move-in. </a:t>
            </a:r>
          </a:p>
          <a:p>
            <a:pPr marL="517525" indent="-285750">
              <a:lnSpc>
                <a:spcPct val="120000"/>
              </a:lnSpc>
            </a:pPr>
            <a:endParaRPr lang="en-US" sz="1000" dirty="0"/>
          </a:p>
          <a:p>
            <a:pPr marL="517525" indent="-285750">
              <a:lnSpc>
                <a:spcPct val="120000"/>
              </a:lnSpc>
            </a:pPr>
            <a:r>
              <a:rPr lang="en-US" sz="1800" b="1" dirty="0"/>
              <a:t>Column P - Underserved Communities</a:t>
            </a:r>
            <a:r>
              <a:rPr lang="en-US" sz="1800" dirty="0"/>
              <a:t>: Enter the following codes if the unit is occupied by a </a:t>
            </a:r>
            <a:r>
              <a:rPr lang="en-US" sz="1800" b="1" i="1" dirty="0"/>
              <a:t>V</a:t>
            </a:r>
            <a:r>
              <a:rPr lang="en-US" sz="1800" dirty="0"/>
              <a:t> - veteran(s), </a:t>
            </a:r>
            <a:r>
              <a:rPr lang="en-US" sz="1800" b="1" i="1" dirty="0"/>
              <a:t>A</a:t>
            </a:r>
            <a:r>
              <a:rPr lang="en-US" sz="1800" dirty="0"/>
              <a:t> - agricultural worker(s), or </a:t>
            </a:r>
            <a:r>
              <a:rPr lang="en-US" sz="1800" b="1" i="1" dirty="0"/>
              <a:t>B</a:t>
            </a:r>
            <a:r>
              <a:rPr lang="en-US" sz="1800" dirty="0"/>
              <a:t> – both.</a:t>
            </a:r>
          </a:p>
          <a:p>
            <a:pPr marL="231775" indent="0">
              <a:buNone/>
            </a:pPr>
            <a:br>
              <a:rPr lang="en-US" sz="1600" i="1" dirty="0">
                <a:solidFill>
                  <a:schemeClr val="accent1"/>
                </a:solidFill>
              </a:rPr>
            </a:br>
            <a:r>
              <a:rPr lang="en-US" sz="1600" b="1" i="1" dirty="0">
                <a:solidFill>
                  <a:schemeClr val="accent1"/>
                </a:solidFill>
              </a:rPr>
              <a:t>Special Needs Codes: </a:t>
            </a:r>
          </a:p>
        </p:txBody>
      </p:sp>
      <p:pic>
        <p:nvPicPr>
          <p:cNvPr id="5" name="Picture 4" descr="A black and white sign with black text">
            <a:extLst>
              <a:ext uri="{FF2B5EF4-FFF2-40B4-BE49-F238E27FC236}">
                <a16:creationId xmlns:a16="http://schemas.microsoft.com/office/drawing/2014/main" id="{FE97B89D-81BD-7EE8-09DD-948B17AA3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470" y="5436835"/>
            <a:ext cx="6573878" cy="798983"/>
          </a:xfrm>
          <a:prstGeom prst="rect">
            <a:avLst/>
          </a:prstGeom>
        </p:spPr>
      </p:pic>
      <p:pic>
        <p:nvPicPr>
          <p:cNvPr id="9" name="Picture 8" descr="A screenshot of a spreadsheet&#10;&#10;AI-generated content may be incorrect.">
            <a:extLst>
              <a:ext uri="{FF2B5EF4-FFF2-40B4-BE49-F238E27FC236}">
                <a16:creationId xmlns:a16="http://schemas.microsoft.com/office/drawing/2014/main" id="{CC88B4B3-B1FB-630F-886F-8404B34E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0944" y="4699507"/>
            <a:ext cx="3159513" cy="178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60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CE4D0-1F7B-2F4E-D198-744FCC70A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09AA-16FD-66A6-4599-5B5A29AF6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347" y="2138537"/>
            <a:ext cx="11219667" cy="1759527"/>
          </a:xfrm>
        </p:spPr>
        <p:txBody>
          <a:bodyPr/>
          <a:lstStyle/>
          <a:p>
            <a:r>
              <a:rPr lang="en-US" dirty="0"/>
              <a:t>Questions: 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Community Investment Department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communityinvestment@fhlbdm.com </a:t>
            </a:r>
            <a:br>
              <a:rPr lang="en-US" sz="2400" dirty="0"/>
            </a:br>
            <a:r>
              <a:rPr lang="en-US" sz="2400" dirty="0"/>
              <a:t>800.544.3452 ext. 2400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green phone and speech bubble&#10;&#10;AI-generated content may be incorrect.">
            <a:extLst>
              <a:ext uri="{FF2B5EF4-FFF2-40B4-BE49-F238E27FC236}">
                <a16:creationId xmlns:a16="http://schemas.microsoft.com/office/drawing/2014/main" id="{5ED31CCD-A7F0-6724-55A4-BAD925A30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524" y="4716644"/>
            <a:ext cx="1009440" cy="1009440"/>
          </a:xfrm>
          <a:prstGeom prst="rect">
            <a:avLst/>
          </a:prstGeom>
        </p:spPr>
      </p:pic>
      <p:pic>
        <p:nvPicPr>
          <p:cNvPr id="6" name="Picture 5" descr="A green and white circle with a white envelope and a paper in it&#10;&#10;AI-generated content may be incorrect.">
            <a:extLst>
              <a:ext uri="{FF2B5EF4-FFF2-40B4-BE49-F238E27FC236}">
                <a16:creationId xmlns:a16="http://schemas.microsoft.com/office/drawing/2014/main" id="{CFF13741-8D57-9747-CE73-FB5EBA4B5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915" y="4753329"/>
            <a:ext cx="1048955" cy="1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9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7150EA-6572-F073-7AEA-A1CD848F2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and Background Details</a:t>
            </a:r>
          </a:p>
          <a:p>
            <a:endParaRPr lang="en-US" dirty="0"/>
          </a:p>
          <a:p>
            <a:r>
              <a:rPr lang="en-US" dirty="0"/>
              <a:t>Helpful Tips Before You Begin</a:t>
            </a:r>
          </a:p>
          <a:p>
            <a:endParaRPr lang="en-US" dirty="0"/>
          </a:p>
          <a:p>
            <a:r>
              <a:rPr lang="en-US" dirty="0"/>
              <a:t>Populating General Project Details</a:t>
            </a:r>
          </a:p>
          <a:p>
            <a:endParaRPr lang="en-US" dirty="0"/>
          </a:p>
          <a:p>
            <a:r>
              <a:rPr lang="en-US" dirty="0"/>
              <a:t>Populating Targeting Details</a:t>
            </a:r>
          </a:p>
          <a:p>
            <a:endParaRPr lang="en-US" dirty="0"/>
          </a:p>
          <a:p>
            <a:r>
              <a:rPr lang="en-US" dirty="0"/>
              <a:t>Populating Tenant Information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A9BCC5-3DA5-53CE-EDB2-FCFA42B7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131351-05AC-188B-FDA7-114DB9DE68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50751" y="2511555"/>
            <a:ext cx="1834889" cy="18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B355-00E9-BCD2-D0F9-766386C80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347" y="3105302"/>
            <a:ext cx="11219667" cy="1759527"/>
          </a:xfrm>
        </p:spPr>
        <p:txBody>
          <a:bodyPr/>
          <a:lstStyle/>
          <a:p>
            <a:r>
              <a:rPr lang="en-US" dirty="0"/>
              <a:t>Introduction and Background Details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4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9D00C-B878-3B8B-3827-AE08C99A6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4A9844-E4C9-A87F-C808-6B359737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FHLB Des Moines completes periodic in-depth reviews to validate the AHP rental property is adhering to the household income &amp; rents submitted and approved in the AHP application</a:t>
            </a:r>
          </a:p>
          <a:p>
            <a:pPr marL="574675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74675" indent="-342900">
              <a:buFont typeface="Arial" panose="020B0604020202020204" pitchFamily="34" charset="0"/>
              <a:buChar char="•"/>
            </a:pPr>
            <a:r>
              <a:rPr lang="en-US" dirty="0"/>
              <a:t>The Tenant Income Worksheet (TIW) is a tool utilized during these in-depth reviews </a:t>
            </a:r>
          </a:p>
          <a:p>
            <a:pPr marL="574675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74675" indent="-342900">
              <a:buFont typeface="Arial" panose="020B0604020202020204" pitchFamily="34" charset="0"/>
              <a:buChar char="•"/>
            </a:pPr>
            <a:r>
              <a:rPr lang="en-US" dirty="0"/>
              <a:t>There are two versions of the TIW: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HUD TIW</a:t>
            </a:r>
            <a:r>
              <a:rPr lang="en-US" dirty="0"/>
              <a:t>: used by most projects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NAHASDA/MTSP TIW</a:t>
            </a:r>
            <a:r>
              <a:rPr lang="en-US" dirty="0"/>
              <a:t>: can only be utilized by </a:t>
            </a:r>
            <a:br>
              <a:rPr lang="en-US" dirty="0"/>
            </a:br>
            <a:r>
              <a:rPr lang="en-US" dirty="0"/>
              <a:t>Native and/or LIHTC projects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0"/>
            <a:endParaRPr lang="en-US" sz="22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E3C3F9-315A-B202-FF72-A978AB594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&amp; Background Details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63F5BA-EE2F-0946-13F8-DE9ABBABC8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78240" y="3429000"/>
            <a:ext cx="1834889" cy="18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6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C85A7-425C-28E2-BC92-881DB0F6E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72415-9A64-B1DF-BBC3-0D504558C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347" y="3105302"/>
            <a:ext cx="11219667" cy="1759527"/>
          </a:xfrm>
        </p:spPr>
        <p:txBody>
          <a:bodyPr/>
          <a:lstStyle/>
          <a:p>
            <a:r>
              <a:rPr lang="en-US" dirty="0"/>
              <a:t>Helpful Tips Before You Begin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0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E5C2F-71B2-8391-A02F-C0849FBC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331" y="1396314"/>
            <a:ext cx="7319316" cy="5128054"/>
          </a:xfrm>
        </p:spPr>
        <p:txBody>
          <a:bodyPr/>
          <a:lstStyle/>
          <a:p>
            <a:r>
              <a:rPr lang="en-US" dirty="0"/>
              <a:t>Do not copy/paste</a:t>
            </a:r>
          </a:p>
          <a:p>
            <a:pPr lvl="1"/>
            <a:r>
              <a:rPr lang="en-US" dirty="0"/>
              <a:t>This can inadvertently corrupt the formulas built into the spreadsheet. </a:t>
            </a:r>
          </a:p>
          <a:p>
            <a:pPr marL="457200" lvl="1" indent="0">
              <a:buNone/>
            </a:pPr>
            <a:endParaRPr lang="en-US" sz="1200" dirty="0"/>
          </a:p>
          <a:p>
            <a:r>
              <a:rPr lang="en-US" dirty="0"/>
              <a:t>Enter data in the blue cells only </a:t>
            </a:r>
          </a:p>
          <a:p>
            <a:pPr marL="574675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dirty="0"/>
              <a:t>Do not enter transfer information if a tenant transfers from one unit to another</a:t>
            </a:r>
          </a:p>
          <a:p>
            <a:pPr lvl="1"/>
            <a:r>
              <a:rPr lang="en-US" dirty="0"/>
              <a:t>Only initial project entry (or recertification from AHP award) should be entered. </a:t>
            </a:r>
          </a:p>
          <a:p>
            <a:pPr lvl="2"/>
            <a:endParaRPr lang="en-US" dirty="0"/>
          </a:p>
          <a:p>
            <a:pPr marL="0"/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1DD9166-2B89-D81E-A32F-DCA5D23D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Tips Before You Begin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A181AB-9B97-4023-06B9-79E049F8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42952" y="2511555"/>
            <a:ext cx="1834889" cy="18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7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40C01-CED6-6C14-BC0A-48E265C8B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B593-77D0-E18B-E592-1260E8078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347" y="3105302"/>
            <a:ext cx="11219667" cy="1759527"/>
          </a:xfrm>
        </p:spPr>
        <p:txBody>
          <a:bodyPr/>
          <a:lstStyle/>
          <a:p>
            <a:r>
              <a:rPr lang="en-US" dirty="0"/>
              <a:t>Populating General Project Details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57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438F9-107E-EC5B-912D-92E3D2939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C025CE-7EBF-57D7-C6E7-0EBBE6D3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8975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i="1" dirty="0"/>
              <a:t>Project Status</a:t>
            </a:r>
            <a:r>
              <a:rPr lang="en-US" dirty="0"/>
              <a:t>: Project Completion Reporting (PCR) or Long-Term Monitoring (LTM.) </a:t>
            </a:r>
            <a:endParaRPr lang="en-US" b="1" i="1" dirty="0"/>
          </a:p>
          <a:p>
            <a:pPr marL="688975" indent="-457200">
              <a:buFont typeface="+mj-lt"/>
              <a:buAutoNum type="arabicPeriod"/>
            </a:pPr>
            <a:r>
              <a:rPr lang="en-US" dirty="0"/>
              <a:t>Enter a current </a:t>
            </a:r>
            <a:r>
              <a:rPr lang="en-US" b="1" i="1" dirty="0"/>
              <a:t>TIW Reporting Date</a:t>
            </a:r>
          </a:p>
          <a:p>
            <a:pPr marL="688975" indent="-45720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b="1" i="1" dirty="0"/>
              <a:t>Current AMI Year</a:t>
            </a:r>
          </a:p>
          <a:p>
            <a:pPr marL="688975" indent="-457200">
              <a:buFont typeface="+mj-lt"/>
              <a:buAutoNum type="arabicPeriod"/>
            </a:pPr>
            <a:r>
              <a:rPr lang="en-US" dirty="0"/>
              <a:t>Enter </a:t>
            </a:r>
            <a:r>
              <a:rPr lang="en-US" b="1" i="1" dirty="0"/>
              <a:t>AHP Project Number, Project Name, Sponsor Name</a:t>
            </a:r>
          </a:p>
          <a:p>
            <a:pPr marL="0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CE9E6C-2B9F-26E7-D5C1-35FC4800B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Populating General Project Details</a:t>
            </a:r>
          </a:p>
        </p:txBody>
      </p:sp>
      <p:pic>
        <p:nvPicPr>
          <p:cNvPr id="4" name="Picture 3" descr="A screenshot of a project status&#10;&#10;AI-generated content may be incorrect.">
            <a:extLst>
              <a:ext uri="{FF2B5EF4-FFF2-40B4-BE49-F238E27FC236}">
                <a16:creationId xmlns:a16="http://schemas.microsoft.com/office/drawing/2014/main" id="{97CC75C6-FAB8-82B8-2605-0A6B69447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322" y="4043819"/>
            <a:ext cx="6131356" cy="237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68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6A1AA-F159-F688-8CAF-F03586FBE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A59F-4F09-9BC7-F60E-65BF78F8E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347" y="3105302"/>
            <a:ext cx="11219667" cy="1759527"/>
          </a:xfrm>
        </p:spPr>
        <p:txBody>
          <a:bodyPr/>
          <a:lstStyle/>
          <a:p>
            <a:r>
              <a:rPr lang="en-US" dirty="0"/>
              <a:t>Populating Targeting Details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44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231F20"/>
      </a:dk1>
      <a:lt1>
        <a:sysClr val="window" lastClr="FFFFFF"/>
      </a:lt1>
      <a:dk2>
        <a:srgbClr val="110F10"/>
      </a:dk2>
      <a:lt2>
        <a:srgbClr val="FFFFFF"/>
      </a:lt2>
      <a:accent1>
        <a:srgbClr val="006646"/>
      </a:accent1>
      <a:accent2>
        <a:srgbClr val="D2E0C2"/>
      </a:accent2>
      <a:accent3>
        <a:srgbClr val="AEFFEA"/>
      </a:accent3>
      <a:accent4>
        <a:srgbClr val="004C36"/>
      </a:accent4>
      <a:accent5>
        <a:srgbClr val="527C6D"/>
      </a:accent5>
      <a:accent6>
        <a:srgbClr val="74B7A4"/>
      </a:accent6>
      <a:hlink>
        <a:srgbClr val="74B7A4"/>
      </a:hlink>
      <a:folHlink>
        <a:srgbClr val="478976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HLBDM 7-2020.potx" id="{3E1F77A7-AFA0-42B5-B45D-3E55D83B3461}" vid="{52401561-9F62-4AA2-9418-0E1C7AEE21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feed5ec1-d8fd-4604-b5de-4dde7b8df4bc" origin="userSelected">
  <element uid="id_classification_internalonly" value=""/>
</sisl>
</file>

<file path=customXml/itemProps1.xml><?xml version="1.0" encoding="utf-8"?>
<ds:datastoreItem xmlns:ds="http://schemas.openxmlformats.org/officeDocument/2006/customXml" ds:itemID="{B9170609-4FBC-4443-BCB4-B7321BE1D2D3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891</Words>
  <Application>Microsoft Office PowerPoint</Application>
  <PresentationFormat>Widescreen</PresentationFormat>
  <Paragraphs>110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Verdana</vt:lpstr>
      <vt:lpstr>Wingdings</vt:lpstr>
      <vt:lpstr>Office Theme</vt:lpstr>
      <vt:lpstr>Tenant Income Worksheet</vt:lpstr>
      <vt:lpstr>Topics</vt:lpstr>
      <vt:lpstr>Introduction and Background Details </vt:lpstr>
      <vt:lpstr>Introduction &amp; Background Details</vt:lpstr>
      <vt:lpstr>Helpful Tips Before You Begin </vt:lpstr>
      <vt:lpstr>Helpful Tips Before You Begin</vt:lpstr>
      <vt:lpstr>Populating General Project Details </vt:lpstr>
      <vt:lpstr>Populating General Project Details</vt:lpstr>
      <vt:lpstr>Populating Targeting Details </vt:lpstr>
      <vt:lpstr>Populating Targeting Details</vt:lpstr>
      <vt:lpstr>Populating Tenant Information </vt:lpstr>
      <vt:lpstr>Populating Tenant Information</vt:lpstr>
      <vt:lpstr>Populating Tenant Information</vt:lpstr>
      <vt:lpstr>Populating Tenant Information</vt:lpstr>
      <vt:lpstr>Populating Tenant Information</vt:lpstr>
      <vt:lpstr>Populating Tenant Information</vt:lpstr>
      <vt:lpstr>Questions:   Community Investment Department   communityinvestment@fhlbdm.com  800.544.3452 ext. 2400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2026-01-05T19:11:41Z</dcterms:created>
  <dcterms:modified xsi:type="dcterms:W3CDTF">2026-01-05T19:11:51Z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0bc65f2c-bef8-45d7-a009-3dd6f3e99050</vt:lpwstr>
  </property>
  <property fmtid="{D5CDD505-2E9C-101B-9397-08002B2CF9AE}" pid="3" name="bjDocumentLabelXML">
    <vt:lpwstr>&lt;?xml version="1.0" encoding="us-ascii"?&gt;&lt;sisl xmlns:xsd="http://www.w3.org/2001/XMLSchema" xmlns:xsi="http://www.w3.org/2001/XMLSchema-instance" sislVersion="0" policy="feed5ec1-d8fd-4604-b5de-4dde7b8df4bc" origin="userSelected" xmlns="http://www.boldonj</vt:lpwstr>
  </property>
  <property fmtid="{D5CDD505-2E9C-101B-9397-08002B2CF9AE}" pid="4" name="bjDocumentLabelXML-0">
    <vt:lpwstr>ames.com/2008/01/sie/internal/label"&gt;&lt;element uid="id_classification_internalonly" value="" /&gt;&lt;/sisl&gt;</vt:lpwstr>
  </property>
  <property fmtid="{D5CDD505-2E9C-101B-9397-08002B2CF9AE}" pid="5" name="bjDocumentSecurityLabel">
    <vt:lpwstr>Internal</vt:lpwstr>
  </property>
  <property fmtid="{D5CDD505-2E9C-101B-9397-08002B2CF9AE}" pid="6" name="bjClsUserRVM">
    <vt:lpwstr>[]</vt:lpwstr>
  </property>
  <property fmtid="{D5CDD505-2E9C-101B-9397-08002B2CF9AE}" pid="7" name="bjpmDocIH">
    <vt:lpwstr>YNbaRt691rDwB6Fanyf3tCNYzLIJQEGb</vt:lpwstr>
  </property>
</Properties>
</file>