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6"/>
  </p:notesMasterIdLst>
  <p:handoutMasterIdLst>
    <p:handoutMasterId r:id="rId7"/>
  </p:handoutMasterIdLst>
  <p:sldIdLst>
    <p:sldId id="455" r:id="rId3"/>
    <p:sldId id="575" r:id="rId4"/>
    <p:sldId id="566" r:id="rId5"/>
  </p:sldIdLst>
  <p:sldSz cx="18288000" cy="13716000"/>
  <p:notesSz cx="6858000" cy="9296400"/>
  <p:defaultTextStyle>
    <a:defPPr>
      <a:defRPr lang="en-US"/>
    </a:defPPr>
    <a:lvl1pPr marL="0" algn="l" defTabSz="12192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219261" algn="l" defTabSz="12192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2438522" algn="l" defTabSz="12192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3657783" algn="l" defTabSz="12192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4877044" algn="l" defTabSz="12192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6096305" algn="l" defTabSz="12192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7315566" algn="l" defTabSz="12192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8534827" algn="l" defTabSz="12192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9754088" algn="l" defTabSz="12192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44" userDrawn="1">
          <p15:clr>
            <a:srgbClr val="A4A3A4"/>
          </p15:clr>
        </p15:guide>
        <p15:guide id="2" orient="horz" pos="499" userDrawn="1">
          <p15:clr>
            <a:srgbClr val="A4A3A4"/>
          </p15:clr>
        </p15:guide>
        <p15:guide id="3" pos="10707" userDrawn="1">
          <p15:clr>
            <a:srgbClr val="A4A3A4"/>
          </p15:clr>
        </p15:guide>
        <p15:guide id="4" pos="8280" userDrawn="1">
          <p15:clr>
            <a:srgbClr val="A4A3A4"/>
          </p15:clr>
        </p15:guide>
        <p15:guide id="5" pos="814" userDrawn="1">
          <p15:clr>
            <a:srgbClr val="A4A3A4"/>
          </p15:clr>
        </p15:guide>
        <p15:guide id="6" orient="horz">
          <p15:clr>
            <a:srgbClr val="A4A3A4"/>
          </p15:clr>
        </p15:guide>
        <p15:guide id="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B73"/>
    <a:srgbClr val="AAB5C2"/>
    <a:srgbClr val="2F3A49"/>
    <a:srgbClr val="4A5B74"/>
    <a:srgbClr val="1D8EEA"/>
    <a:srgbClr val="3A3B39"/>
    <a:srgbClr val="191F29"/>
    <a:srgbClr val="252E3C"/>
    <a:srgbClr val="2E3949"/>
    <a:srgbClr val="E63B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62" autoAdjust="0"/>
    <p:restoredTop sz="89949" autoAdjust="0"/>
  </p:normalViewPr>
  <p:slideViewPr>
    <p:cSldViewPr snapToGrid="0" snapToObjects="1" showGuides="1">
      <p:cViewPr varScale="1">
        <p:scale>
          <a:sx n="67" d="100"/>
          <a:sy n="67" d="100"/>
        </p:scale>
        <p:origin x="1224" y="90"/>
      </p:cViewPr>
      <p:guideLst>
        <p:guide orient="horz" pos="8144"/>
        <p:guide orient="horz" pos="499"/>
        <p:guide pos="10707"/>
        <p:guide pos="8280"/>
        <p:guide pos="814"/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5" d="100"/>
        <a:sy n="35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-3720" y="-11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07128-DDAF-174D-AC9A-DC86CD5042AC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46550-E5E4-D34A-93E8-596215AA6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039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8F910-0FFC-2042-8417-D511A859171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04753-555F-844E-94E6-C0459ACED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9659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12192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1219261" algn="l" defTabSz="12192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2438522" algn="l" defTabSz="12192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3657783" algn="l" defTabSz="12192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4877044" algn="l" defTabSz="12192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6096305" algn="l" defTabSz="12192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7315566" algn="l" defTabSz="12192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8534827" algn="l" defTabSz="12192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9754088" algn="l" defTabSz="12192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 your</a:t>
            </a:r>
            <a:r>
              <a:rPr lang="en-US" sz="3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Picture and Send to 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04753-555F-844E-94E6-C0459ACEDB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04753-555F-844E-94E6-C0459ACEDB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82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04753-555F-844E-94E6-C0459ACEDB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62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1"/>
          <p:cNvSpPr>
            <a:spLocks noGrp="1" noChangeAspect="1"/>
          </p:cNvSpPr>
          <p:nvPr>
            <p:ph type="pic" sz="quarter" idx="10"/>
          </p:nvPr>
        </p:nvSpPr>
        <p:spPr>
          <a:xfrm>
            <a:off x="0" y="0"/>
            <a:ext cx="18288000" cy="13716000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endParaRPr lang="en-US"/>
          </a:p>
        </p:txBody>
      </p:sp>
      <p:sp>
        <p:nvSpPr>
          <p:cNvPr id="2" name="TextBox 1"/>
          <p:cNvSpPr txBox="1"/>
          <p:nvPr userDrawn="1">
            <p:custDataLst>
              <p:tags r:id="rId1"/>
            </p:custDataLst>
          </p:nvPr>
        </p:nvSpPr>
        <p:spPr>
          <a:xfrm>
            <a:off x="127000" y="13342779"/>
            <a:ext cx="18034000" cy="246221"/>
          </a:xfrm>
          <a:prstGeom prst="rect">
            <a:avLst/>
          </a:prstGeom>
          <a:noFill/>
          <a:ln cmpd="sng">
            <a:noFill/>
          </a:ln>
          <a:extLst>
            <a:ext uri="{91240B29-F687-4F45-9708-019B960494DF}">
              <a14:hiddenLine xmlns:a14="http://schemas.microsoft.com/office/drawing/2010/main" cmpd="sng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normAutofit/>
          </a:bodyPr>
          <a:lstStyle/>
          <a:p>
            <a:pPr marL="0" algn="l" defTabSz="1219261" rtl="0" eaLnBrk="1" latinLnBrk="0" hangingPunct="1">
              <a:buNone/>
            </a:pPr>
            <a:r>
              <a:rPr lang="en-US" sz="1000" b="0" i="0" u="none" smtClean="0">
                <a:solidFill>
                  <a:srgbClr val="000000"/>
                </a:solidFill>
                <a:latin typeface="Verdana" panose="020B0604030504040204" pitchFamily="34" charset="0"/>
              </a:rPr>
              <a:t>Classification | </a:t>
            </a:r>
            <a:r>
              <a:rPr lang="en-US" sz="1000" b="0" i="0" u="none" smtClean="0">
                <a:solidFill>
                  <a:srgbClr val="00693C"/>
                </a:solidFill>
                <a:latin typeface="Verdana" panose="020B0604030504040204" pitchFamily="34" charset="0"/>
              </a:rPr>
              <a:t>Public</a:t>
            </a:r>
            <a:endParaRPr lang="en-US" sz="1000" b="0" i="0" u="none">
              <a:solidFill>
                <a:srgbClr val="00693C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56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 userDrawn="1"/>
        </p:nvCxnSpPr>
        <p:spPr>
          <a:xfrm>
            <a:off x="4468593" y="12556068"/>
            <a:ext cx="11731073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26860" y="11830572"/>
            <a:ext cx="1082846" cy="1393262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>
            <p:custDataLst>
              <p:tags r:id="rId1"/>
            </p:custDataLst>
          </p:nvPr>
        </p:nvSpPr>
        <p:spPr>
          <a:xfrm>
            <a:off x="127000" y="13342779"/>
            <a:ext cx="18034000" cy="246221"/>
          </a:xfrm>
          <a:prstGeom prst="rect">
            <a:avLst/>
          </a:prstGeom>
          <a:noFill/>
          <a:ln cmpd="sng">
            <a:noFill/>
          </a:ln>
          <a:extLst>
            <a:ext uri="{91240B29-F687-4F45-9708-019B960494DF}">
              <a14:hiddenLine xmlns:a14="http://schemas.microsoft.com/office/drawing/2010/main" cmpd="sng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normAutofit/>
          </a:bodyPr>
          <a:lstStyle/>
          <a:p>
            <a:pPr marL="0" algn="l" defTabSz="1219261" rtl="0" eaLnBrk="1" latinLnBrk="0" hangingPunct="1">
              <a:buNone/>
            </a:pPr>
            <a:r>
              <a:rPr lang="en-US" sz="1000" b="0" i="0" u="none" smtClean="0">
                <a:solidFill>
                  <a:srgbClr val="000000"/>
                </a:solidFill>
                <a:latin typeface="Verdana" panose="020B0604030504040204" pitchFamily="34" charset="0"/>
              </a:rPr>
              <a:t>Classification | </a:t>
            </a:r>
            <a:r>
              <a:rPr lang="en-US" sz="1000" b="0" i="0" u="none" smtClean="0">
                <a:solidFill>
                  <a:srgbClr val="00693C"/>
                </a:solidFill>
                <a:latin typeface="Verdana" panose="020B0604030504040204" pitchFamily="34" charset="0"/>
              </a:rPr>
              <a:t>Public</a:t>
            </a:r>
            <a:endParaRPr lang="en-US" sz="1000" b="0" i="0" u="none">
              <a:solidFill>
                <a:srgbClr val="00693C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90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 userDrawn="1"/>
        </p:nvCxnSpPr>
        <p:spPr>
          <a:xfrm>
            <a:off x="4468593" y="12556068"/>
            <a:ext cx="11731073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6860" y="11830572"/>
            <a:ext cx="1082846" cy="139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02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757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 noChangeAspect="1"/>
          </p:cNvSpPr>
          <p:nvPr>
            <p:ph type="pic" sz="quarter" idx="10"/>
          </p:nvPr>
        </p:nvSpPr>
        <p:spPr>
          <a:xfrm>
            <a:off x="0" y="4330700"/>
            <a:ext cx="7661225" cy="4332288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</a:lstStyle>
          <a:p>
            <a:endParaRPr lang="en-US"/>
          </a:p>
        </p:txBody>
      </p:sp>
      <p:cxnSp>
        <p:nvCxnSpPr>
          <p:cNvPr id="74" name="Straight Connector 73"/>
          <p:cNvCxnSpPr/>
          <p:nvPr userDrawn="1"/>
        </p:nvCxnSpPr>
        <p:spPr>
          <a:xfrm>
            <a:off x="4468593" y="12556068"/>
            <a:ext cx="11731073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6860" y="11830572"/>
            <a:ext cx="1082846" cy="139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19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 noChangeAspect="1"/>
          </p:cNvSpPr>
          <p:nvPr>
            <p:ph type="pic" sz="quarter" idx="10"/>
          </p:nvPr>
        </p:nvSpPr>
        <p:spPr>
          <a:xfrm>
            <a:off x="0" y="4244975"/>
            <a:ext cx="9143260" cy="5235575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34" name="Straight Connector 33"/>
          <p:cNvCxnSpPr/>
          <p:nvPr userDrawn="1"/>
        </p:nvCxnSpPr>
        <p:spPr>
          <a:xfrm>
            <a:off x="4468593" y="12556068"/>
            <a:ext cx="11731073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6860" y="11830572"/>
            <a:ext cx="1082846" cy="139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5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 noChangeAspect="1"/>
          </p:cNvSpPr>
          <p:nvPr>
            <p:ph type="pic" sz="quarter" idx="10"/>
          </p:nvPr>
        </p:nvSpPr>
        <p:spPr>
          <a:xfrm>
            <a:off x="9145191" y="3372803"/>
            <a:ext cx="9143260" cy="698659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34" name="Straight Connector 33"/>
          <p:cNvCxnSpPr/>
          <p:nvPr userDrawn="1"/>
        </p:nvCxnSpPr>
        <p:spPr>
          <a:xfrm>
            <a:off x="4468593" y="12556068"/>
            <a:ext cx="11731073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6860" y="11830572"/>
            <a:ext cx="1082846" cy="139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80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518750" y="4555636"/>
            <a:ext cx="1371421" cy="137160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466821" y="4555636"/>
            <a:ext cx="1371421" cy="137160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11249795" y="4555636"/>
            <a:ext cx="1371421" cy="137160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4468593" y="12556068"/>
            <a:ext cx="11731073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6860" y="11830572"/>
            <a:ext cx="1082846" cy="139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Pad A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2"/>
          <p:cNvSpPr>
            <a:spLocks noGrp="1" noChangeAspect="1"/>
          </p:cNvSpPr>
          <p:nvPr>
            <p:ph type="pic" sz="quarter" idx="14"/>
          </p:nvPr>
        </p:nvSpPr>
        <p:spPr>
          <a:xfrm>
            <a:off x="-1" y="-1"/>
            <a:ext cx="18288001" cy="6753381"/>
          </a:xfrm>
        </p:spPr>
        <p:txBody>
          <a:bodyPr>
            <a:normAutofit/>
          </a:bodyPr>
          <a:lstStyle>
            <a:lvl1pPr marL="0" indent="0">
              <a:buNone/>
              <a:defRPr sz="2100"/>
            </a:lvl1pPr>
          </a:lstStyle>
          <a:p>
            <a:endParaRPr lang="en-US" dirty="0"/>
          </a:p>
        </p:txBody>
      </p:sp>
      <p:sp>
        <p:nvSpPr>
          <p:cNvPr id="2" name="TextBox 1"/>
          <p:cNvSpPr txBox="1"/>
          <p:nvPr userDrawn="1">
            <p:custDataLst>
              <p:tags r:id="rId1"/>
            </p:custDataLst>
          </p:nvPr>
        </p:nvSpPr>
        <p:spPr>
          <a:xfrm>
            <a:off x="127000" y="13342779"/>
            <a:ext cx="18034000" cy="246221"/>
          </a:xfrm>
          <a:prstGeom prst="rect">
            <a:avLst/>
          </a:prstGeom>
          <a:noFill/>
          <a:ln cmpd="sng">
            <a:noFill/>
          </a:ln>
          <a:extLst>
            <a:ext uri="{91240B29-F687-4F45-9708-019B960494DF}">
              <a14:hiddenLine xmlns:a14="http://schemas.microsoft.com/office/drawing/2010/main" cmpd="sng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normAutofit/>
          </a:bodyPr>
          <a:lstStyle/>
          <a:p>
            <a:pPr marL="0" algn="l" defTabSz="1219261" rtl="0" eaLnBrk="1" latinLnBrk="0" hangingPunct="1">
              <a:buNone/>
            </a:pPr>
            <a:r>
              <a:rPr lang="en-US" sz="1000" b="0" i="0" u="none" smtClean="0">
                <a:solidFill>
                  <a:srgbClr val="000000"/>
                </a:solidFill>
                <a:latin typeface="Verdana" panose="020B0604030504040204" pitchFamily="34" charset="0"/>
              </a:rPr>
              <a:t>Classification | </a:t>
            </a:r>
            <a:r>
              <a:rPr lang="en-US" sz="1000" b="0" i="0" u="none" smtClean="0">
                <a:solidFill>
                  <a:srgbClr val="004B73"/>
                </a:solidFill>
                <a:latin typeface="Verdana" panose="020B0604030504040204" pitchFamily="34" charset="0"/>
              </a:rPr>
              <a:t>Internal</a:t>
            </a:r>
            <a:endParaRPr lang="en-US" sz="1000" b="0" i="0" u="none">
              <a:solidFill>
                <a:srgbClr val="004B73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20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49277"/>
            <a:ext cx="16459200" cy="2286000"/>
          </a:xfrm>
          <a:prstGeom prst="rect">
            <a:avLst/>
          </a:prstGeom>
        </p:spPr>
        <p:txBody>
          <a:bodyPr vert="horz" lIns="243852" tIns="121926" rIns="243852" bIns="121926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200404"/>
            <a:ext cx="16459200" cy="9051925"/>
          </a:xfrm>
          <a:prstGeom prst="rect">
            <a:avLst/>
          </a:prstGeom>
        </p:spPr>
        <p:txBody>
          <a:bodyPr vert="horz" lIns="243852" tIns="121926" rIns="243852" bIns="121926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12712702"/>
            <a:ext cx="4267200" cy="730251"/>
          </a:xfrm>
          <a:prstGeom prst="rect">
            <a:avLst/>
          </a:prstGeom>
        </p:spPr>
        <p:txBody>
          <a:bodyPr vert="horz" lIns="243852" tIns="121926" rIns="243852" bIns="121926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  <a:latin typeface="Roboto Light"/>
                <a:cs typeface="Roboto Light"/>
              </a:defRPr>
            </a:lvl1pPr>
          </a:lstStyle>
          <a:p>
            <a:fld id="{010B77E7-8D76-A248-9E9F-68FC055C9F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 userDrawn="1"/>
        </p:nvSpPr>
        <p:spPr>
          <a:xfrm>
            <a:off x="16370699" y="12156275"/>
            <a:ext cx="914399" cy="91122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1" tIns="34286" rIns="68571" bIns="3428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5976846" y="12248602"/>
            <a:ext cx="1715110" cy="730251"/>
          </a:xfrm>
          <a:prstGeom prst="rect">
            <a:avLst/>
          </a:prstGeom>
        </p:spPr>
        <p:txBody>
          <a:bodyPr vert="horz" lIns="243852" tIns="121926" rIns="243852" bIns="121926" rtlCol="0" anchor="ctr"/>
          <a:lstStyle>
            <a:defPPr>
              <a:defRPr lang="en-US"/>
            </a:defPPr>
            <a:lvl1pPr marL="0" algn="ctr" defTabSz="1219261" rtl="0" eaLnBrk="1" latinLnBrk="0" hangingPunct="1">
              <a:defRPr sz="1800" kern="1200">
                <a:solidFill>
                  <a:schemeClr val="bg1"/>
                </a:solidFill>
                <a:latin typeface="Roboto Regular"/>
                <a:ea typeface="+mn-ea"/>
                <a:cs typeface="Roboto Regular"/>
              </a:defRPr>
            </a:lvl1pPr>
            <a:lvl2pPr marL="1219261" algn="l" defTabSz="1219261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38522" algn="l" defTabSz="1219261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57783" algn="l" defTabSz="1219261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77044" algn="l" defTabSz="1219261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96305" algn="l" defTabSz="1219261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15566" algn="l" defTabSz="1219261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34827" algn="l" defTabSz="1219261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754088" algn="l" defTabSz="1219261" rtl="0" eaLnBrk="1" latinLnBrk="0" hangingPunct="1"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10B77E7-8D76-A248-9E9F-68FC055C9F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0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66" r:id="rId4"/>
    <p:sldLayoutId id="2147483661" r:id="rId5"/>
    <p:sldLayoutId id="2147483716" r:id="rId6"/>
    <p:sldLayoutId id="2147483717" r:id="rId7"/>
    <p:sldLayoutId id="2147483719" r:id="rId8"/>
    <p:sldLayoutId id="2147483729" r:id="rId9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xmlns:p14="http://schemas.microsoft.com/office/powerpoint/2010/main"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324" rtl="0" eaLnBrk="1" latinLnBrk="0" hangingPunct="1">
        <a:spcBef>
          <a:spcPct val="0"/>
        </a:spcBef>
        <a:buNone/>
        <a:defRPr sz="4049" kern="1200">
          <a:solidFill>
            <a:schemeClr val="tx1"/>
          </a:solidFill>
          <a:latin typeface="Roboto Light"/>
          <a:ea typeface="+mj-ea"/>
          <a:cs typeface="Roboto Light"/>
        </a:defRPr>
      </a:lvl1pPr>
    </p:titleStyle>
    <p:bodyStyle>
      <a:lvl1pPr marL="0" indent="0" algn="l" defTabSz="914324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Roboto Light"/>
          <a:ea typeface="+mn-ea"/>
          <a:cs typeface="Roboto Light"/>
        </a:defRPr>
      </a:lvl1pPr>
      <a:lvl2pPr marL="914324" indent="0" algn="l" defTabSz="914324" rtl="0" eaLnBrk="1" latinLnBrk="0" hangingPunct="1">
        <a:spcBef>
          <a:spcPct val="20000"/>
        </a:spcBef>
        <a:buFont typeface="Arial"/>
        <a:buNone/>
        <a:defRPr sz="2700" kern="1200">
          <a:solidFill>
            <a:schemeClr val="tx1"/>
          </a:solidFill>
          <a:latin typeface="Roboto Light"/>
          <a:ea typeface="+mn-ea"/>
          <a:cs typeface="Roboto Light"/>
        </a:defRPr>
      </a:lvl2pPr>
      <a:lvl3pPr marL="1828648" indent="0" algn="l" defTabSz="914324" rtl="0" eaLnBrk="1" latinLnBrk="0" hangingPunct="1">
        <a:spcBef>
          <a:spcPct val="20000"/>
        </a:spcBef>
        <a:buFont typeface="Arial"/>
        <a:buNone/>
        <a:defRPr sz="2100" kern="1200">
          <a:solidFill>
            <a:schemeClr val="tx1"/>
          </a:solidFill>
          <a:latin typeface="Roboto Light"/>
          <a:ea typeface="+mn-ea"/>
          <a:cs typeface="Roboto Light"/>
        </a:defRPr>
      </a:lvl3pPr>
      <a:lvl4pPr marL="2742971" indent="0" algn="l" defTabSz="914324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Roboto Light"/>
          <a:ea typeface="+mn-ea"/>
          <a:cs typeface="Roboto Light"/>
        </a:defRPr>
      </a:lvl4pPr>
      <a:lvl5pPr marL="3657295" indent="0" algn="l" defTabSz="914324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Roboto Light"/>
          <a:ea typeface="+mn-ea"/>
          <a:cs typeface="Roboto Light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3974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3974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3974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39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 rot="16200000">
            <a:off x="2286002" y="-2286001"/>
            <a:ext cx="13716001" cy="18288000"/>
          </a:xfrm>
          <a:prstGeom prst="rect">
            <a:avLst/>
          </a:prstGeom>
          <a:solidFill>
            <a:srgbClr val="2F3A49">
              <a:alpha val="6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806585" y="5310496"/>
            <a:ext cx="13903783" cy="4870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349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MEMBER STRATEGIES AND SOLUTIONS</a:t>
            </a:r>
            <a:endParaRPr lang="en-US" sz="10349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56505" y="5869746"/>
            <a:ext cx="1018618" cy="1017845"/>
            <a:chOff x="9525" y="-1587"/>
            <a:chExt cx="2097088" cy="2095500"/>
          </a:xfrm>
          <a:solidFill>
            <a:schemeClr val="bg1"/>
          </a:solidFill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9525" y="-1587"/>
              <a:ext cx="657225" cy="2095500"/>
            </a:xfrm>
            <a:custGeom>
              <a:avLst/>
              <a:gdLst>
                <a:gd name="T0" fmla="*/ 139 w 174"/>
                <a:gd name="T1" fmla="*/ 105 h 556"/>
                <a:gd name="T2" fmla="*/ 139 w 174"/>
                <a:gd name="T3" fmla="*/ 52 h 556"/>
                <a:gd name="T4" fmla="*/ 87 w 174"/>
                <a:gd name="T5" fmla="*/ 0 h 556"/>
                <a:gd name="T6" fmla="*/ 35 w 174"/>
                <a:gd name="T7" fmla="*/ 52 h 556"/>
                <a:gd name="T8" fmla="*/ 35 w 174"/>
                <a:gd name="T9" fmla="*/ 105 h 556"/>
                <a:gd name="T10" fmla="*/ 0 w 174"/>
                <a:gd name="T11" fmla="*/ 174 h 556"/>
                <a:gd name="T12" fmla="*/ 35 w 174"/>
                <a:gd name="T13" fmla="*/ 243 h 556"/>
                <a:gd name="T14" fmla="*/ 35 w 174"/>
                <a:gd name="T15" fmla="*/ 504 h 556"/>
                <a:gd name="T16" fmla="*/ 87 w 174"/>
                <a:gd name="T17" fmla="*/ 556 h 556"/>
                <a:gd name="T18" fmla="*/ 139 w 174"/>
                <a:gd name="T19" fmla="*/ 504 h 556"/>
                <a:gd name="T20" fmla="*/ 139 w 174"/>
                <a:gd name="T21" fmla="*/ 243 h 556"/>
                <a:gd name="T22" fmla="*/ 174 w 174"/>
                <a:gd name="T23" fmla="*/ 174 h 556"/>
                <a:gd name="T24" fmla="*/ 139 w 174"/>
                <a:gd name="T25" fmla="*/ 105 h 556"/>
                <a:gd name="T26" fmla="*/ 70 w 174"/>
                <a:gd name="T27" fmla="*/ 52 h 556"/>
                <a:gd name="T28" fmla="*/ 87 w 174"/>
                <a:gd name="T29" fmla="*/ 35 h 556"/>
                <a:gd name="T30" fmla="*/ 104 w 174"/>
                <a:gd name="T31" fmla="*/ 52 h 556"/>
                <a:gd name="T32" fmla="*/ 104 w 174"/>
                <a:gd name="T33" fmla="*/ 89 h 556"/>
                <a:gd name="T34" fmla="*/ 87 w 174"/>
                <a:gd name="T35" fmla="*/ 87 h 556"/>
                <a:gd name="T36" fmla="*/ 70 w 174"/>
                <a:gd name="T37" fmla="*/ 89 h 556"/>
                <a:gd name="T38" fmla="*/ 70 w 174"/>
                <a:gd name="T39" fmla="*/ 52 h 556"/>
                <a:gd name="T40" fmla="*/ 104 w 174"/>
                <a:gd name="T41" fmla="*/ 504 h 556"/>
                <a:gd name="T42" fmla="*/ 87 w 174"/>
                <a:gd name="T43" fmla="*/ 521 h 556"/>
                <a:gd name="T44" fmla="*/ 70 w 174"/>
                <a:gd name="T45" fmla="*/ 504 h 556"/>
                <a:gd name="T46" fmla="*/ 70 w 174"/>
                <a:gd name="T47" fmla="*/ 259 h 556"/>
                <a:gd name="T48" fmla="*/ 87 w 174"/>
                <a:gd name="T49" fmla="*/ 261 h 556"/>
                <a:gd name="T50" fmla="*/ 104 w 174"/>
                <a:gd name="T51" fmla="*/ 259 h 556"/>
                <a:gd name="T52" fmla="*/ 104 w 174"/>
                <a:gd name="T53" fmla="*/ 504 h 556"/>
                <a:gd name="T54" fmla="*/ 137 w 174"/>
                <a:gd name="T55" fmla="*/ 188 h 556"/>
                <a:gd name="T56" fmla="*/ 136 w 174"/>
                <a:gd name="T57" fmla="*/ 191 h 556"/>
                <a:gd name="T58" fmla="*/ 129 w 174"/>
                <a:gd name="T59" fmla="*/ 204 h 556"/>
                <a:gd name="T60" fmla="*/ 129 w 174"/>
                <a:gd name="T61" fmla="*/ 204 h 556"/>
                <a:gd name="T62" fmla="*/ 118 w 174"/>
                <a:gd name="T63" fmla="*/ 215 h 556"/>
                <a:gd name="T64" fmla="*/ 118 w 174"/>
                <a:gd name="T65" fmla="*/ 215 h 556"/>
                <a:gd name="T66" fmla="*/ 104 w 174"/>
                <a:gd name="T67" fmla="*/ 223 h 556"/>
                <a:gd name="T68" fmla="*/ 87 w 174"/>
                <a:gd name="T69" fmla="*/ 226 h 556"/>
                <a:gd name="T70" fmla="*/ 70 w 174"/>
                <a:gd name="T71" fmla="*/ 223 h 556"/>
                <a:gd name="T72" fmla="*/ 56 w 174"/>
                <a:gd name="T73" fmla="*/ 215 h 556"/>
                <a:gd name="T74" fmla="*/ 55 w 174"/>
                <a:gd name="T75" fmla="*/ 215 h 556"/>
                <a:gd name="T76" fmla="*/ 45 w 174"/>
                <a:gd name="T77" fmla="*/ 204 h 556"/>
                <a:gd name="T78" fmla="*/ 45 w 174"/>
                <a:gd name="T79" fmla="*/ 204 h 556"/>
                <a:gd name="T80" fmla="*/ 38 w 174"/>
                <a:gd name="T81" fmla="*/ 191 h 556"/>
                <a:gd name="T82" fmla="*/ 37 w 174"/>
                <a:gd name="T83" fmla="*/ 188 h 556"/>
                <a:gd name="T84" fmla="*/ 35 w 174"/>
                <a:gd name="T85" fmla="*/ 174 h 556"/>
                <a:gd name="T86" fmla="*/ 37 w 174"/>
                <a:gd name="T87" fmla="*/ 159 h 556"/>
                <a:gd name="T88" fmla="*/ 38 w 174"/>
                <a:gd name="T89" fmla="*/ 156 h 556"/>
                <a:gd name="T90" fmla="*/ 45 w 174"/>
                <a:gd name="T91" fmla="*/ 144 h 556"/>
                <a:gd name="T92" fmla="*/ 45 w 174"/>
                <a:gd name="T93" fmla="*/ 143 h 556"/>
                <a:gd name="T94" fmla="*/ 55 w 174"/>
                <a:gd name="T95" fmla="*/ 132 h 556"/>
                <a:gd name="T96" fmla="*/ 56 w 174"/>
                <a:gd name="T97" fmla="*/ 132 h 556"/>
                <a:gd name="T98" fmla="*/ 70 w 174"/>
                <a:gd name="T99" fmla="*/ 125 h 556"/>
                <a:gd name="T100" fmla="*/ 87 w 174"/>
                <a:gd name="T101" fmla="*/ 122 h 556"/>
                <a:gd name="T102" fmla="*/ 104 w 174"/>
                <a:gd name="T103" fmla="*/ 125 h 556"/>
                <a:gd name="T104" fmla="*/ 118 w 174"/>
                <a:gd name="T105" fmla="*/ 132 h 556"/>
                <a:gd name="T106" fmla="*/ 118 w 174"/>
                <a:gd name="T107" fmla="*/ 132 h 556"/>
                <a:gd name="T108" fmla="*/ 129 w 174"/>
                <a:gd name="T109" fmla="*/ 143 h 556"/>
                <a:gd name="T110" fmla="*/ 129 w 174"/>
                <a:gd name="T111" fmla="*/ 144 h 556"/>
                <a:gd name="T112" fmla="*/ 136 w 174"/>
                <a:gd name="T113" fmla="*/ 156 h 556"/>
                <a:gd name="T114" fmla="*/ 137 w 174"/>
                <a:gd name="T115" fmla="*/ 159 h 556"/>
                <a:gd name="T116" fmla="*/ 139 w 174"/>
                <a:gd name="T117" fmla="*/ 174 h 556"/>
                <a:gd name="T118" fmla="*/ 137 w 174"/>
                <a:gd name="T119" fmla="*/ 18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4" h="556">
                  <a:moveTo>
                    <a:pt x="139" y="105"/>
                  </a:moveTo>
                  <a:cubicBezTo>
                    <a:pt x="139" y="52"/>
                    <a:pt x="139" y="52"/>
                    <a:pt x="139" y="52"/>
                  </a:cubicBezTo>
                  <a:cubicBezTo>
                    <a:pt x="139" y="23"/>
                    <a:pt x="116" y="0"/>
                    <a:pt x="87" y="0"/>
                  </a:cubicBezTo>
                  <a:cubicBezTo>
                    <a:pt x="58" y="0"/>
                    <a:pt x="35" y="23"/>
                    <a:pt x="35" y="52"/>
                  </a:cubicBezTo>
                  <a:cubicBezTo>
                    <a:pt x="35" y="105"/>
                    <a:pt x="35" y="105"/>
                    <a:pt x="35" y="105"/>
                  </a:cubicBezTo>
                  <a:cubicBezTo>
                    <a:pt x="14" y="121"/>
                    <a:pt x="0" y="145"/>
                    <a:pt x="0" y="174"/>
                  </a:cubicBezTo>
                  <a:cubicBezTo>
                    <a:pt x="0" y="202"/>
                    <a:pt x="14" y="227"/>
                    <a:pt x="35" y="243"/>
                  </a:cubicBezTo>
                  <a:cubicBezTo>
                    <a:pt x="35" y="504"/>
                    <a:pt x="35" y="504"/>
                    <a:pt x="35" y="504"/>
                  </a:cubicBezTo>
                  <a:cubicBezTo>
                    <a:pt x="35" y="533"/>
                    <a:pt x="58" y="556"/>
                    <a:pt x="87" y="556"/>
                  </a:cubicBezTo>
                  <a:cubicBezTo>
                    <a:pt x="116" y="556"/>
                    <a:pt x="139" y="533"/>
                    <a:pt x="139" y="504"/>
                  </a:cubicBezTo>
                  <a:cubicBezTo>
                    <a:pt x="139" y="243"/>
                    <a:pt x="139" y="243"/>
                    <a:pt x="139" y="243"/>
                  </a:cubicBezTo>
                  <a:cubicBezTo>
                    <a:pt x="160" y="227"/>
                    <a:pt x="174" y="202"/>
                    <a:pt x="174" y="174"/>
                  </a:cubicBezTo>
                  <a:cubicBezTo>
                    <a:pt x="174" y="145"/>
                    <a:pt x="160" y="121"/>
                    <a:pt x="139" y="105"/>
                  </a:cubicBezTo>
                  <a:close/>
                  <a:moveTo>
                    <a:pt x="70" y="52"/>
                  </a:moveTo>
                  <a:cubicBezTo>
                    <a:pt x="70" y="43"/>
                    <a:pt x="77" y="35"/>
                    <a:pt x="87" y="35"/>
                  </a:cubicBezTo>
                  <a:cubicBezTo>
                    <a:pt x="96" y="35"/>
                    <a:pt x="104" y="43"/>
                    <a:pt x="104" y="52"/>
                  </a:cubicBezTo>
                  <a:cubicBezTo>
                    <a:pt x="104" y="89"/>
                    <a:pt x="104" y="89"/>
                    <a:pt x="104" y="89"/>
                  </a:cubicBezTo>
                  <a:cubicBezTo>
                    <a:pt x="99" y="87"/>
                    <a:pt x="93" y="87"/>
                    <a:pt x="87" y="87"/>
                  </a:cubicBezTo>
                  <a:cubicBezTo>
                    <a:pt x="81" y="87"/>
                    <a:pt x="75" y="87"/>
                    <a:pt x="70" y="89"/>
                  </a:cubicBezTo>
                  <a:lnTo>
                    <a:pt x="70" y="52"/>
                  </a:lnTo>
                  <a:close/>
                  <a:moveTo>
                    <a:pt x="104" y="504"/>
                  </a:moveTo>
                  <a:cubicBezTo>
                    <a:pt x="104" y="513"/>
                    <a:pt x="96" y="521"/>
                    <a:pt x="87" y="521"/>
                  </a:cubicBezTo>
                  <a:cubicBezTo>
                    <a:pt x="77" y="521"/>
                    <a:pt x="70" y="513"/>
                    <a:pt x="70" y="504"/>
                  </a:cubicBezTo>
                  <a:cubicBezTo>
                    <a:pt x="70" y="259"/>
                    <a:pt x="70" y="259"/>
                    <a:pt x="70" y="259"/>
                  </a:cubicBezTo>
                  <a:cubicBezTo>
                    <a:pt x="75" y="260"/>
                    <a:pt x="81" y="261"/>
                    <a:pt x="87" y="261"/>
                  </a:cubicBezTo>
                  <a:cubicBezTo>
                    <a:pt x="93" y="261"/>
                    <a:pt x="99" y="260"/>
                    <a:pt x="104" y="259"/>
                  </a:cubicBezTo>
                  <a:lnTo>
                    <a:pt x="104" y="504"/>
                  </a:lnTo>
                  <a:close/>
                  <a:moveTo>
                    <a:pt x="137" y="188"/>
                  </a:moveTo>
                  <a:cubicBezTo>
                    <a:pt x="136" y="189"/>
                    <a:pt x="136" y="190"/>
                    <a:pt x="136" y="191"/>
                  </a:cubicBezTo>
                  <a:cubicBezTo>
                    <a:pt x="134" y="196"/>
                    <a:pt x="132" y="200"/>
                    <a:pt x="129" y="204"/>
                  </a:cubicBezTo>
                  <a:cubicBezTo>
                    <a:pt x="129" y="204"/>
                    <a:pt x="129" y="204"/>
                    <a:pt x="129" y="204"/>
                  </a:cubicBezTo>
                  <a:cubicBezTo>
                    <a:pt x="126" y="208"/>
                    <a:pt x="122" y="212"/>
                    <a:pt x="118" y="215"/>
                  </a:cubicBezTo>
                  <a:cubicBezTo>
                    <a:pt x="118" y="215"/>
                    <a:pt x="118" y="215"/>
                    <a:pt x="118" y="215"/>
                  </a:cubicBezTo>
                  <a:cubicBezTo>
                    <a:pt x="114" y="218"/>
                    <a:pt x="109" y="221"/>
                    <a:pt x="104" y="223"/>
                  </a:cubicBezTo>
                  <a:cubicBezTo>
                    <a:pt x="99" y="225"/>
                    <a:pt x="93" y="226"/>
                    <a:pt x="87" y="226"/>
                  </a:cubicBezTo>
                  <a:cubicBezTo>
                    <a:pt x="81" y="226"/>
                    <a:pt x="75" y="225"/>
                    <a:pt x="70" y="223"/>
                  </a:cubicBezTo>
                  <a:cubicBezTo>
                    <a:pt x="64" y="221"/>
                    <a:pt x="60" y="218"/>
                    <a:pt x="56" y="215"/>
                  </a:cubicBezTo>
                  <a:cubicBezTo>
                    <a:pt x="56" y="215"/>
                    <a:pt x="56" y="215"/>
                    <a:pt x="55" y="215"/>
                  </a:cubicBezTo>
                  <a:cubicBezTo>
                    <a:pt x="51" y="212"/>
                    <a:pt x="48" y="208"/>
                    <a:pt x="45" y="204"/>
                  </a:cubicBezTo>
                  <a:cubicBezTo>
                    <a:pt x="45" y="204"/>
                    <a:pt x="45" y="204"/>
                    <a:pt x="45" y="204"/>
                  </a:cubicBezTo>
                  <a:cubicBezTo>
                    <a:pt x="42" y="200"/>
                    <a:pt x="40" y="196"/>
                    <a:pt x="38" y="191"/>
                  </a:cubicBezTo>
                  <a:cubicBezTo>
                    <a:pt x="38" y="190"/>
                    <a:pt x="37" y="189"/>
                    <a:pt x="37" y="188"/>
                  </a:cubicBezTo>
                  <a:cubicBezTo>
                    <a:pt x="36" y="184"/>
                    <a:pt x="35" y="179"/>
                    <a:pt x="35" y="174"/>
                  </a:cubicBezTo>
                  <a:cubicBezTo>
                    <a:pt x="35" y="169"/>
                    <a:pt x="36" y="164"/>
                    <a:pt x="37" y="159"/>
                  </a:cubicBezTo>
                  <a:cubicBezTo>
                    <a:pt x="37" y="158"/>
                    <a:pt x="38" y="157"/>
                    <a:pt x="38" y="156"/>
                  </a:cubicBezTo>
                  <a:cubicBezTo>
                    <a:pt x="40" y="152"/>
                    <a:pt x="42" y="147"/>
                    <a:pt x="45" y="144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48" y="139"/>
                    <a:pt x="51" y="136"/>
                    <a:pt x="55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60" y="129"/>
                    <a:pt x="64" y="127"/>
                    <a:pt x="70" y="125"/>
                  </a:cubicBezTo>
                  <a:cubicBezTo>
                    <a:pt x="75" y="123"/>
                    <a:pt x="81" y="122"/>
                    <a:pt x="87" y="122"/>
                  </a:cubicBezTo>
                  <a:cubicBezTo>
                    <a:pt x="93" y="122"/>
                    <a:pt x="99" y="123"/>
                    <a:pt x="104" y="125"/>
                  </a:cubicBezTo>
                  <a:cubicBezTo>
                    <a:pt x="109" y="127"/>
                    <a:pt x="114" y="129"/>
                    <a:pt x="118" y="132"/>
                  </a:cubicBezTo>
                  <a:cubicBezTo>
                    <a:pt x="118" y="132"/>
                    <a:pt x="118" y="132"/>
                    <a:pt x="118" y="132"/>
                  </a:cubicBezTo>
                  <a:cubicBezTo>
                    <a:pt x="122" y="136"/>
                    <a:pt x="126" y="139"/>
                    <a:pt x="129" y="143"/>
                  </a:cubicBezTo>
                  <a:cubicBezTo>
                    <a:pt x="129" y="143"/>
                    <a:pt x="129" y="143"/>
                    <a:pt x="129" y="144"/>
                  </a:cubicBezTo>
                  <a:cubicBezTo>
                    <a:pt x="132" y="147"/>
                    <a:pt x="134" y="152"/>
                    <a:pt x="136" y="156"/>
                  </a:cubicBezTo>
                  <a:cubicBezTo>
                    <a:pt x="136" y="157"/>
                    <a:pt x="136" y="158"/>
                    <a:pt x="137" y="159"/>
                  </a:cubicBezTo>
                  <a:cubicBezTo>
                    <a:pt x="138" y="164"/>
                    <a:pt x="139" y="169"/>
                    <a:pt x="139" y="174"/>
                  </a:cubicBezTo>
                  <a:cubicBezTo>
                    <a:pt x="139" y="179"/>
                    <a:pt x="138" y="184"/>
                    <a:pt x="137" y="1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71" tIns="34286" rIns="68571" bIns="34286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5" name="Freeform 6"/>
            <p:cNvSpPr>
              <a:spLocks noEditPoints="1"/>
            </p:cNvSpPr>
            <p:nvPr/>
          </p:nvSpPr>
          <p:spPr bwMode="auto">
            <a:xfrm>
              <a:off x="1449388" y="-1587"/>
              <a:ext cx="657225" cy="2095500"/>
            </a:xfrm>
            <a:custGeom>
              <a:avLst/>
              <a:gdLst>
                <a:gd name="T0" fmla="*/ 139 w 174"/>
                <a:gd name="T1" fmla="*/ 105 h 556"/>
                <a:gd name="T2" fmla="*/ 139 w 174"/>
                <a:gd name="T3" fmla="*/ 52 h 556"/>
                <a:gd name="T4" fmla="*/ 87 w 174"/>
                <a:gd name="T5" fmla="*/ 0 h 556"/>
                <a:gd name="T6" fmla="*/ 35 w 174"/>
                <a:gd name="T7" fmla="*/ 52 h 556"/>
                <a:gd name="T8" fmla="*/ 35 w 174"/>
                <a:gd name="T9" fmla="*/ 105 h 556"/>
                <a:gd name="T10" fmla="*/ 0 w 174"/>
                <a:gd name="T11" fmla="*/ 174 h 556"/>
                <a:gd name="T12" fmla="*/ 35 w 174"/>
                <a:gd name="T13" fmla="*/ 243 h 556"/>
                <a:gd name="T14" fmla="*/ 35 w 174"/>
                <a:gd name="T15" fmla="*/ 504 h 556"/>
                <a:gd name="T16" fmla="*/ 87 w 174"/>
                <a:gd name="T17" fmla="*/ 556 h 556"/>
                <a:gd name="T18" fmla="*/ 139 w 174"/>
                <a:gd name="T19" fmla="*/ 504 h 556"/>
                <a:gd name="T20" fmla="*/ 139 w 174"/>
                <a:gd name="T21" fmla="*/ 243 h 556"/>
                <a:gd name="T22" fmla="*/ 174 w 174"/>
                <a:gd name="T23" fmla="*/ 174 h 556"/>
                <a:gd name="T24" fmla="*/ 139 w 174"/>
                <a:gd name="T25" fmla="*/ 105 h 556"/>
                <a:gd name="T26" fmla="*/ 70 w 174"/>
                <a:gd name="T27" fmla="*/ 52 h 556"/>
                <a:gd name="T28" fmla="*/ 87 w 174"/>
                <a:gd name="T29" fmla="*/ 35 h 556"/>
                <a:gd name="T30" fmla="*/ 105 w 174"/>
                <a:gd name="T31" fmla="*/ 52 h 556"/>
                <a:gd name="T32" fmla="*/ 105 w 174"/>
                <a:gd name="T33" fmla="*/ 89 h 556"/>
                <a:gd name="T34" fmla="*/ 87 w 174"/>
                <a:gd name="T35" fmla="*/ 87 h 556"/>
                <a:gd name="T36" fmla="*/ 70 w 174"/>
                <a:gd name="T37" fmla="*/ 89 h 556"/>
                <a:gd name="T38" fmla="*/ 70 w 174"/>
                <a:gd name="T39" fmla="*/ 52 h 556"/>
                <a:gd name="T40" fmla="*/ 105 w 174"/>
                <a:gd name="T41" fmla="*/ 504 h 556"/>
                <a:gd name="T42" fmla="*/ 87 w 174"/>
                <a:gd name="T43" fmla="*/ 521 h 556"/>
                <a:gd name="T44" fmla="*/ 70 w 174"/>
                <a:gd name="T45" fmla="*/ 504 h 556"/>
                <a:gd name="T46" fmla="*/ 70 w 174"/>
                <a:gd name="T47" fmla="*/ 259 h 556"/>
                <a:gd name="T48" fmla="*/ 87 w 174"/>
                <a:gd name="T49" fmla="*/ 261 h 556"/>
                <a:gd name="T50" fmla="*/ 105 w 174"/>
                <a:gd name="T51" fmla="*/ 259 h 556"/>
                <a:gd name="T52" fmla="*/ 105 w 174"/>
                <a:gd name="T53" fmla="*/ 504 h 556"/>
                <a:gd name="T54" fmla="*/ 137 w 174"/>
                <a:gd name="T55" fmla="*/ 188 h 556"/>
                <a:gd name="T56" fmla="*/ 136 w 174"/>
                <a:gd name="T57" fmla="*/ 191 h 556"/>
                <a:gd name="T58" fmla="*/ 129 w 174"/>
                <a:gd name="T59" fmla="*/ 204 h 556"/>
                <a:gd name="T60" fmla="*/ 129 w 174"/>
                <a:gd name="T61" fmla="*/ 204 h 556"/>
                <a:gd name="T62" fmla="*/ 119 w 174"/>
                <a:gd name="T63" fmla="*/ 215 h 556"/>
                <a:gd name="T64" fmla="*/ 118 w 174"/>
                <a:gd name="T65" fmla="*/ 215 h 556"/>
                <a:gd name="T66" fmla="*/ 105 w 174"/>
                <a:gd name="T67" fmla="*/ 223 h 556"/>
                <a:gd name="T68" fmla="*/ 87 w 174"/>
                <a:gd name="T69" fmla="*/ 226 h 556"/>
                <a:gd name="T70" fmla="*/ 70 w 174"/>
                <a:gd name="T71" fmla="*/ 223 h 556"/>
                <a:gd name="T72" fmla="*/ 56 w 174"/>
                <a:gd name="T73" fmla="*/ 215 h 556"/>
                <a:gd name="T74" fmla="*/ 56 w 174"/>
                <a:gd name="T75" fmla="*/ 215 h 556"/>
                <a:gd name="T76" fmla="*/ 45 w 174"/>
                <a:gd name="T77" fmla="*/ 204 h 556"/>
                <a:gd name="T78" fmla="*/ 45 w 174"/>
                <a:gd name="T79" fmla="*/ 204 h 556"/>
                <a:gd name="T80" fmla="*/ 38 w 174"/>
                <a:gd name="T81" fmla="*/ 191 h 556"/>
                <a:gd name="T82" fmla="*/ 37 w 174"/>
                <a:gd name="T83" fmla="*/ 188 h 556"/>
                <a:gd name="T84" fmla="*/ 35 w 174"/>
                <a:gd name="T85" fmla="*/ 174 h 556"/>
                <a:gd name="T86" fmla="*/ 37 w 174"/>
                <a:gd name="T87" fmla="*/ 159 h 556"/>
                <a:gd name="T88" fmla="*/ 38 w 174"/>
                <a:gd name="T89" fmla="*/ 156 h 556"/>
                <a:gd name="T90" fmla="*/ 45 w 174"/>
                <a:gd name="T91" fmla="*/ 144 h 556"/>
                <a:gd name="T92" fmla="*/ 45 w 174"/>
                <a:gd name="T93" fmla="*/ 143 h 556"/>
                <a:gd name="T94" fmla="*/ 56 w 174"/>
                <a:gd name="T95" fmla="*/ 132 h 556"/>
                <a:gd name="T96" fmla="*/ 56 w 174"/>
                <a:gd name="T97" fmla="*/ 132 h 556"/>
                <a:gd name="T98" fmla="*/ 70 w 174"/>
                <a:gd name="T99" fmla="*/ 125 h 556"/>
                <a:gd name="T100" fmla="*/ 87 w 174"/>
                <a:gd name="T101" fmla="*/ 122 h 556"/>
                <a:gd name="T102" fmla="*/ 105 w 174"/>
                <a:gd name="T103" fmla="*/ 125 h 556"/>
                <a:gd name="T104" fmla="*/ 118 w 174"/>
                <a:gd name="T105" fmla="*/ 132 h 556"/>
                <a:gd name="T106" fmla="*/ 119 w 174"/>
                <a:gd name="T107" fmla="*/ 132 h 556"/>
                <a:gd name="T108" fmla="*/ 129 w 174"/>
                <a:gd name="T109" fmla="*/ 143 h 556"/>
                <a:gd name="T110" fmla="*/ 129 w 174"/>
                <a:gd name="T111" fmla="*/ 144 h 556"/>
                <a:gd name="T112" fmla="*/ 136 w 174"/>
                <a:gd name="T113" fmla="*/ 156 h 556"/>
                <a:gd name="T114" fmla="*/ 137 w 174"/>
                <a:gd name="T115" fmla="*/ 159 h 556"/>
                <a:gd name="T116" fmla="*/ 139 w 174"/>
                <a:gd name="T117" fmla="*/ 174 h 556"/>
                <a:gd name="T118" fmla="*/ 137 w 174"/>
                <a:gd name="T119" fmla="*/ 18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4" h="556">
                  <a:moveTo>
                    <a:pt x="139" y="105"/>
                  </a:moveTo>
                  <a:cubicBezTo>
                    <a:pt x="139" y="52"/>
                    <a:pt x="139" y="52"/>
                    <a:pt x="139" y="52"/>
                  </a:cubicBezTo>
                  <a:cubicBezTo>
                    <a:pt x="139" y="23"/>
                    <a:pt x="116" y="0"/>
                    <a:pt x="87" y="0"/>
                  </a:cubicBezTo>
                  <a:cubicBezTo>
                    <a:pt x="58" y="0"/>
                    <a:pt x="35" y="23"/>
                    <a:pt x="35" y="52"/>
                  </a:cubicBezTo>
                  <a:cubicBezTo>
                    <a:pt x="35" y="105"/>
                    <a:pt x="35" y="105"/>
                    <a:pt x="35" y="105"/>
                  </a:cubicBezTo>
                  <a:cubicBezTo>
                    <a:pt x="14" y="121"/>
                    <a:pt x="0" y="145"/>
                    <a:pt x="0" y="174"/>
                  </a:cubicBezTo>
                  <a:cubicBezTo>
                    <a:pt x="0" y="202"/>
                    <a:pt x="14" y="227"/>
                    <a:pt x="35" y="243"/>
                  </a:cubicBezTo>
                  <a:cubicBezTo>
                    <a:pt x="35" y="504"/>
                    <a:pt x="35" y="504"/>
                    <a:pt x="35" y="504"/>
                  </a:cubicBezTo>
                  <a:cubicBezTo>
                    <a:pt x="35" y="533"/>
                    <a:pt x="58" y="556"/>
                    <a:pt x="87" y="556"/>
                  </a:cubicBezTo>
                  <a:cubicBezTo>
                    <a:pt x="116" y="556"/>
                    <a:pt x="139" y="533"/>
                    <a:pt x="139" y="504"/>
                  </a:cubicBezTo>
                  <a:cubicBezTo>
                    <a:pt x="139" y="243"/>
                    <a:pt x="139" y="243"/>
                    <a:pt x="139" y="243"/>
                  </a:cubicBezTo>
                  <a:cubicBezTo>
                    <a:pt x="160" y="227"/>
                    <a:pt x="174" y="202"/>
                    <a:pt x="174" y="174"/>
                  </a:cubicBezTo>
                  <a:cubicBezTo>
                    <a:pt x="174" y="145"/>
                    <a:pt x="160" y="121"/>
                    <a:pt x="139" y="105"/>
                  </a:cubicBezTo>
                  <a:close/>
                  <a:moveTo>
                    <a:pt x="70" y="52"/>
                  </a:moveTo>
                  <a:cubicBezTo>
                    <a:pt x="70" y="43"/>
                    <a:pt x="78" y="35"/>
                    <a:pt x="87" y="35"/>
                  </a:cubicBezTo>
                  <a:cubicBezTo>
                    <a:pt x="97" y="35"/>
                    <a:pt x="105" y="43"/>
                    <a:pt x="105" y="52"/>
                  </a:cubicBezTo>
                  <a:cubicBezTo>
                    <a:pt x="105" y="89"/>
                    <a:pt x="105" y="89"/>
                    <a:pt x="105" y="89"/>
                  </a:cubicBezTo>
                  <a:cubicBezTo>
                    <a:pt x="99" y="87"/>
                    <a:pt x="93" y="87"/>
                    <a:pt x="87" y="87"/>
                  </a:cubicBezTo>
                  <a:cubicBezTo>
                    <a:pt x="81" y="87"/>
                    <a:pt x="75" y="87"/>
                    <a:pt x="70" y="89"/>
                  </a:cubicBezTo>
                  <a:lnTo>
                    <a:pt x="70" y="52"/>
                  </a:lnTo>
                  <a:close/>
                  <a:moveTo>
                    <a:pt x="105" y="504"/>
                  </a:moveTo>
                  <a:cubicBezTo>
                    <a:pt x="105" y="513"/>
                    <a:pt x="97" y="521"/>
                    <a:pt x="87" y="521"/>
                  </a:cubicBezTo>
                  <a:cubicBezTo>
                    <a:pt x="78" y="521"/>
                    <a:pt x="70" y="513"/>
                    <a:pt x="70" y="504"/>
                  </a:cubicBezTo>
                  <a:cubicBezTo>
                    <a:pt x="70" y="259"/>
                    <a:pt x="70" y="259"/>
                    <a:pt x="70" y="259"/>
                  </a:cubicBezTo>
                  <a:cubicBezTo>
                    <a:pt x="75" y="260"/>
                    <a:pt x="81" y="261"/>
                    <a:pt x="87" y="261"/>
                  </a:cubicBezTo>
                  <a:cubicBezTo>
                    <a:pt x="93" y="261"/>
                    <a:pt x="99" y="260"/>
                    <a:pt x="105" y="259"/>
                  </a:cubicBezTo>
                  <a:lnTo>
                    <a:pt x="105" y="504"/>
                  </a:lnTo>
                  <a:close/>
                  <a:moveTo>
                    <a:pt x="137" y="188"/>
                  </a:moveTo>
                  <a:cubicBezTo>
                    <a:pt x="137" y="189"/>
                    <a:pt x="136" y="190"/>
                    <a:pt x="136" y="191"/>
                  </a:cubicBezTo>
                  <a:cubicBezTo>
                    <a:pt x="134" y="196"/>
                    <a:pt x="132" y="200"/>
                    <a:pt x="129" y="204"/>
                  </a:cubicBezTo>
                  <a:cubicBezTo>
                    <a:pt x="129" y="204"/>
                    <a:pt x="129" y="204"/>
                    <a:pt x="129" y="204"/>
                  </a:cubicBezTo>
                  <a:cubicBezTo>
                    <a:pt x="126" y="208"/>
                    <a:pt x="123" y="212"/>
                    <a:pt x="119" y="215"/>
                  </a:cubicBezTo>
                  <a:cubicBezTo>
                    <a:pt x="118" y="215"/>
                    <a:pt x="118" y="215"/>
                    <a:pt x="118" y="215"/>
                  </a:cubicBezTo>
                  <a:cubicBezTo>
                    <a:pt x="114" y="218"/>
                    <a:pt x="110" y="221"/>
                    <a:pt x="105" y="223"/>
                  </a:cubicBezTo>
                  <a:cubicBezTo>
                    <a:pt x="99" y="225"/>
                    <a:pt x="93" y="226"/>
                    <a:pt x="87" y="226"/>
                  </a:cubicBezTo>
                  <a:cubicBezTo>
                    <a:pt x="81" y="226"/>
                    <a:pt x="75" y="225"/>
                    <a:pt x="70" y="223"/>
                  </a:cubicBezTo>
                  <a:cubicBezTo>
                    <a:pt x="65" y="221"/>
                    <a:pt x="60" y="218"/>
                    <a:pt x="56" y="215"/>
                  </a:cubicBezTo>
                  <a:cubicBezTo>
                    <a:pt x="56" y="215"/>
                    <a:pt x="56" y="215"/>
                    <a:pt x="56" y="215"/>
                  </a:cubicBezTo>
                  <a:cubicBezTo>
                    <a:pt x="52" y="212"/>
                    <a:pt x="48" y="208"/>
                    <a:pt x="45" y="204"/>
                  </a:cubicBezTo>
                  <a:cubicBezTo>
                    <a:pt x="45" y="204"/>
                    <a:pt x="45" y="204"/>
                    <a:pt x="45" y="204"/>
                  </a:cubicBezTo>
                  <a:cubicBezTo>
                    <a:pt x="42" y="200"/>
                    <a:pt x="40" y="196"/>
                    <a:pt x="38" y="191"/>
                  </a:cubicBezTo>
                  <a:cubicBezTo>
                    <a:pt x="38" y="190"/>
                    <a:pt x="38" y="189"/>
                    <a:pt x="37" y="188"/>
                  </a:cubicBezTo>
                  <a:cubicBezTo>
                    <a:pt x="36" y="184"/>
                    <a:pt x="35" y="179"/>
                    <a:pt x="35" y="174"/>
                  </a:cubicBezTo>
                  <a:cubicBezTo>
                    <a:pt x="35" y="169"/>
                    <a:pt x="36" y="164"/>
                    <a:pt x="37" y="159"/>
                  </a:cubicBezTo>
                  <a:cubicBezTo>
                    <a:pt x="38" y="158"/>
                    <a:pt x="38" y="157"/>
                    <a:pt x="38" y="156"/>
                  </a:cubicBezTo>
                  <a:cubicBezTo>
                    <a:pt x="40" y="152"/>
                    <a:pt x="42" y="147"/>
                    <a:pt x="45" y="144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48" y="139"/>
                    <a:pt x="52" y="136"/>
                    <a:pt x="56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60" y="129"/>
                    <a:pt x="65" y="127"/>
                    <a:pt x="70" y="125"/>
                  </a:cubicBezTo>
                  <a:cubicBezTo>
                    <a:pt x="75" y="123"/>
                    <a:pt x="81" y="122"/>
                    <a:pt x="87" y="122"/>
                  </a:cubicBezTo>
                  <a:cubicBezTo>
                    <a:pt x="93" y="122"/>
                    <a:pt x="99" y="123"/>
                    <a:pt x="105" y="125"/>
                  </a:cubicBezTo>
                  <a:cubicBezTo>
                    <a:pt x="110" y="127"/>
                    <a:pt x="114" y="129"/>
                    <a:pt x="118" y="132"/>
                  </a:cubicBezTo>
                  <a:cubicBezTo>
                    <a:pt x="118" y="132"/>
                    <a:pt x="118" y="132"/>
                    <a:pt x="119" y="132"/>
                  </a:cubicBezTo>
                  <a:cubicBezTo>
                    <a:pt x="123" y="136"/>
                    <a:pt x="126" y="139"/>
                    <a:pt x="129" y="143"/>
                  </a:cubicBezTo>
                  <a:cubicBezTo>
                    <a:pt x="129" y="143"/>
                    <a:pt x="129" y="143"/>
                    <a:pt x="129" y="144"/>
                  </a:cubicBezTo>
                  <a:cubicBezTo>
                    <a:pt x="132" y="147"/>
                    <a:pt x="134" y="152"/>
                    <a:pt x="136" y="156"/>
                  </a:cubicBezTo>
                  <a:cubicBezTo>
                    <a:pt x="136" y="157"/>
                    <a:pt x="137" y="158"/>
                    <a:pt x="137" y="159"/>
                  </a:cubicBezTo>
                  <a:cubicBezTo>
                    <a:pt x="138" y="164"/>
                    <a:pt x="139" y="169"/>
                    <a:pt x="139" y="174"/>
                  </a:cubicBezTo>
                  <a:cubicBezTo>
                    <a:pt x="139" y="179"/>
                    <a:pt x="138" y="184"/>
                    <a:pt x="137" y="1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71" tIns="34286" rIns="68571" bIns="34286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  <p:sp>
          <p:nvSpPr>
            <p:cNvPr id="16" name="Freeform 7"/>
            <p:cNvSpPr>
              <a:spLocks noEditPoints="1"/>
            </p:cNvSpPr>
            <p:nvPr/>
          </p:nvSpPr>
          <p:spPr bwMode="auto">
            <a:xfrm>
              <a:off x="730250" y="-1587"/>
              <a:ext cx="655638" cy="2095500"/>
            </a:xfrm>
            <a:custGeom>
              <a:avLst/>
              <a:gdLst>
                <a:gd name="T0" fmla="*/ 139 w 174"/>
                <a:gd name="T1" fmla="*/ 313 h 556"/>
                <a:gd name="T2" fmla="*/ 139 w 174"/>
                <a:gd name="T3" fmla="*/ 52 h 556"/>
                <a:gd name="T4" fmla="*/ 87 w 174"/>
                <a:gd name="T5" fmla="*/ 0 h 556"/>
                <a:gd name="T6" fmla="*/ 35 w 174"/>
                <a:gd name="T7" fmla="*/ 52 h 556"/>
                <a:gd name="T8" fmla="*/ 35 w 174"/>
                <a:gd name="T9" fmla="*/ 313 h 556"/>
                <a:gd name="T10" fmla="*/ 0 w 174"/>
                <a:gd name="T11" fmla="*/ 382 h 556"/>
                <a:gd name="T12" fmla="*/ 35 w 174"/>
                <a:gd name="T13" fmla="*/ 451 h 556"/>
                <a:gd name="T14" fmla="*/ 35 w 174"/>
                <a:gd name="T15" fmla="*/ 504 h 556"/>
                <a:gd name="T16" fmla="*/ 87 w 174"/>
                <a:gd name="T17" fmla="*/ 556 h 556"/>
                <a:gd name="T18" fmla="*/ 139 w 174"/>
                <a:gd name="T19" fmla="*/ 504 h 556"/>
                <a:gd name="T20" fmla="*/ 139 w 174"/>
                <a:gd name="T21" fmla="*/ 451 h 556"/>
                <a:gd name="T22" fmla="*/ 174 w 174"/>
                <a:gd name="T23" fmla="*/ 382 h 556"/>
                <a:gd name="T24" fmla="*/ 139 w 174"/>
                <a:gd name="T25" fmla="*/ 313 h 556"/>
                <a:gd name="T26" fmla="*/ 70 w 174"/>
                <a:gd name="T27" fmla="*/ 52 h 556"/>
                <a:gd name="T28" fmla="*/ 87 w 174"/>
                <a:gd name="T29" fmla="*/ 35 h 556"/>
                <a:gd name="T30" fmla="*/ 104 w 174"/>
                <a:gd name="T31" fmla="*/ 52 h 556"/>
                <a:gd name="T32" fmla="*/ 104 w 174"/>
                <a:gd name="T33" fmla="*/ 297 h 556"/>
                <a:gd name="T34" fmla="*/ 87 w 174"/>
                <a:gd name="T35" fmla="*/ 295 h 556"/>
                <a:gd name="T36" fmla="*/ 70 w 174"/>
                <a:gd name="T37" fmla="*/ 297 h 556"/>
                <a:gd name="T38" fmla="*/ 70 w 174"/>
                <a:gd name="T39" fmla="*/ 52 h 556"/>
                <a:gd name="T40" fmla="*/ 104 w 174"/>
                <a:gd name="T41" fmla="*/ 504 h 556"/>
                <a:gd name="T42" fmla="*/ 87 w 174"/>
                <a:gd name="T43" fmla="*/ 521 h 556"/>
                <a:gd name="T44" fmla="*/ 70 w 174"/>
                <a:gd name="T45" fmla="*/ 504 h 556"/>
                <a:gd name="T46" fmla="*/ 70 w 174"/>
                <a:gd name="T47" fmla="*/ 467 h 556"/>
                <a:gd name="T48" fmla="*/ 87 w 174"/>
                <a:gd name="T49" fmla="*/ 469 h 556"/>
                <a:gd name="T50" fmla="*/ 104 w 174"/>
                <a:gd name="T51" fmla="*/ 467 h 556"/>
                <a:gd name="T52" fmla="*/ 104 w 174"/>
                <a:gd name="T53" fmla="*/ 504 h 556"/>
                <a:gd name="T54" fmla="*/ 137 w 174"/>
                <a:gd name="T55" fmla="*/ 397 h 556"/>
                <a:gd name="T56" fmla="*/ 136 w 174"/>
                <a:gd name="T57" fmla="*/ 400 h 556"/>
                <a:gd name="T58" fmla="*/ 129 w 174"/>
                <a:gd name="T59" fmla="*/ 412 h 556"/>
                <a:gd name="T60" fmla="*/ 129 w 174"/>
                <a:gd name="T61" fmla="*/ 413 h 556"/>
                <a:gd name="T62" fmla="*/ 118 w 174"/>
                <a:gd name="T63" fmla="*/ 424 h 556"/>
                <a:gd name="T64" fmla="*/ 118 w 174"/>
                <a:gd name="T65" fmla="*/ 424 h 556"/>
                <a:gd name="T66" fmla="*/ 104 w 174"/>
                <a:gd name="T67" fmla="*/ 431 h 556"/>
                <a:gd name="T68" fmla="*/ 87 w 174"/>
                <a:gd name="T69" fmla="*/ 434 h 556"/>
                <a:gd name="T70" fmla="*/ 70 w 174"/>
                <a:gd name="T71" fmla="*/ 431 h 556"/>
                <a:gd name="T72" fmla="*/ 56 w 174"/>
                <a:gd name="T73" fmla="*/ 424 h 556"/>
                <a:gd name="T74" fmla="*/ 56 w 174"/>
                <a:gd name="T75" fmla="*/ 424 h 556"/>
                <a:gd name="T76" fmla="*/ 45 w 174"/>
                <a:gd name="T77" fmla="*/ 413 h 556"/>
                <a:gd name="T78" fmla="*/ 45 w 174"/>
                <a:gd name="T79" fmla="*/ 412 h 556"/>
                <a:gd name="T80" fmla="*/ 38 w 174"/>
                <a:gd name="T81" fmla="*/ 400 h 556"/>
                <a:gd name="T82" fmla="*/ 37 w 174"/>
                <a:gd name="T83" fmla="*/ 397 h 556"/>
                <a:gd name="T84" fmla="*/ 35 w 174"/>
                <a:gd name="T85" fmla="*/ 382 h 556"/>
                <a:gd name="T86" fmla="*/ 37 w 174"/>
                <a:gd name="T87" fmla="*/ 368 h 556"/>
                <a:gd name="T88" fmla="*/ 38 w 174"/>
                <a:gd name="T89" fmla="*/ 365 h 556"/>
                <a:gd name="T90" fmla="*/ 45 w 174"/>
                <a:gd name="T91" fmla="*/ 352 h 556"/>
                <a:gd name="T92" fmla="*/ 45 w 174"/>
                <a:gd name="T93" fmla="*/ 352 h 556"/>
                <a:gd name="T94" fmla="*/ 56 w 174"/>
                <a:gd name="T95" fmla="*/ 341 h 556"/>
                <a:gd name="T96" fmla="*/ 56 w 174"/>
                <a:gd name="T97" fmla="*/ 341 h 556"/>
                <a:gd name="T98" fmla="*/ 70 w 174"/>
                <a:gd name="T99" fmla="*/ 333 h 556"/>
                <a:gd name="T100" fmla="*/ 87 w 174"/>
                <a:gd name="T101" fmla="*/ 330 h 556"/>
                <a:gd name="T102" fmla="*/ 104 w 174"/>
                <a:gd name="T103" fmla="*/ 333 h 556"/>
                <a:gd name="T104" fmla="*/ 118 w 174"/>
                <a:gd name="T105" fmla="*/ 341 h 556"/>
                <a:gd name="T106" fmla="*/ 118 w 174"/>
                <a:gd name="T107" fmla="*/ 341 h 556"/>
                <a:gd name="T108" fmla="*/ 129 w 174"/>
                <a:gd name="T109" fmla="*/ 352 h 556"/>
                <a:gd name="T110" fmla="*/ 129 w 174"/>
                <a:gd name="T111" fmla="*/ 352 h 556"/>
                <a:gd name="T112" fmla="*/ 136 w 174"/>
                <a:gd name="T113" fmla="*/ 365 h 556"/>
                <a:gd name="T114" fmla="*/ 137 w 174"/>
                <a:gd name="T115" fmla="*/ 368 h 556"/>
                <a:gd name="T116" fmla="*/ 139 w 174"/>
                <a:gd name="T117" fmla="*/ 382 h 556"/>
                <a:gd name="T118" fmla="*/ 137 w 174"/>
                <a:gd name="T119" fmla="*/ 397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4" h="556">
                  <a:moveTo>
                    <a:pt x="139" y="313"/>
                  </a:moveTo>
                  <a:cubicBezTo>
                    <a:pt x="139" y="52"/>
                    <a:pt x="139" y="52"/>
                    <a:pt x="139" y="52"/>
                  </a:cubicBezTo>
                  <a:cubicBezTo>
                    <a:pt x="139" y="23"/>
                    <a:pt x="116" y="0"/>
                    <a:pt x="87" y="0"/>
                  </a:cubicBezTo>
                  <a:cubicBezTo>
                    <a:pt x="58" y="0"/>
                    <a:pt x="35" y="23"/>
                    <a:pt x="35" y="52"/>
                  </a:cubicBezTo>
                  <a:cubicBezTo>
                    <a:pt x="35" y="313"/>
                    <a:pt x="35" y="313"/>
                    <a:pt x="35" y="313"/>
                  </a:cubicBezTo>
                  <a:cubicBezTo>
                    <a:pt x="14" y="329"/>
                    <a:pt x="0" y="354"/>
                    <a:pt x="0" y="382"/>
                  </a:cubicBezTo>
                  <a:cubicBezTo>
                    <a:pt x="0" y="411"/>
                    <a:pt x="14" y="435"/>
                    <a:pt x="35" y="451"/>
                  </a:cubicBezTo>
                  <a:cubicBezTo>
                    <a:pt x="35" y="504"/>
                    <a:pt x="35" y="504"/>
                    <a:pt x="35" y="504"/>
                  </a:cubicBezTo>
                  <a:cubicBezTo>
                    <a:pt x="35" y="533"/>
                    <a:pt x="58" y="556"/>
                    <a:pt x="87" y="556"/>
                  </a:cubicBezTo>
                  <a:cubicBezTo>
                    <a:pt x="116" y="556"/>
                    <a:pt x="139" y="533"/>
                    <a:pt x="139" y="504"/>
                  </a:cubicBezTo>
                  <a:cubicBezTo>
                    <a:pt x="139" y="451"/>
                    <a:pt x="139" y="451"/>
                    <a:pt x="139" y="451"/>
                  </a:cubicBezTo>
                  <a:cubicBezTo>
                    <a:pt x="160" y="435"/>
                    <a:pt x="174" y="411"/>
                    <a:pt x="174" y="382"/>
                  </a:cubicBezTo>
                  <a:cubicBezTo>
                    <a:pt x="174" y="354"/>
                    <a:pt x="160" y="329"/>
                    <a:pt x="139" y="313"/>
                  </a:cubicBezTo>
                  <a:close/>
                  <a:moveTo>
                    <a:pt x="70" y="52"/>
                  </a:moveTo>
                  <a:cubicBezTo>
                    <a:pt x="70" y="43"/>
                    <a:pt x="77" y="35"/>
                    <a:pt x="87" y="35"/>
                  </a:cubicBezTo>
                  <a:cubicBezTo>
                    <a:pt x="97" y="35"/>
                    <a:pt x="104" y="43"/>
                    <a:pt x="104" y="52"/>
                  </a:cubicBezTo>
                  <a:cubicBezTo>
                    <a:pt x="104" y="297"/>
                    <a:pt x="104" y="297"/>
                    <a:pt x="104" y="297"/>
                  </a:cubicBezTo>
                  <a:cubicBezTo>
                    <a:pt x="99" y="296"/>
                    <a:pt x="93" y="295"/>
                    <a:pt x="87" y="295"/>
                  </a:cubicBezTo>
                  <a:cubicBezTo>
                    <a:pt x="81" y="295"/>
                    <a:pt x="75" y="296"/>
                    <a:pt x="70" y="297"/>
                  </a:cubicBezTo>
                  <a:lnTo>
                    <a:pt x="70" y="52"/>
                  </a:lnTo>
                  <a:close/>
                  <a:moveTo>
                    <a:pt x="104" y="504"/>
                  </a:moveTo>
                  <a:cubicBezTo>
                    <a:pt x="104" y="513"/>
                    <a:pt x="97" y="521"/>
                    <a:pt x="87" y="521"/>
                  </a:cubicBezTo>
                  <a:cubicBezTo>
                    <a:pt x="77" y="521"/>
                    <a:pt x="70" y="513"/>
                    <a:pt x="70" y="504"/>
                  </a:cubicBezTo>
                  <a:cubicBezTo>
                    <a:pt x="70" y="467"/>
                    <a:pt x="70" y="467"/>
                    <a:pt x="70" y="467"/>
                  </a:cubicBezTo>
                  <a:cubicBezTo>
                    <a:pt x="75" y="469"/>
                    <a:pt x="81" y="469"/>
                    <a:pt x="87" y="469"/>
                  </a:cubicBezTo>
                  <a:cubicBezTo>
                    <a:pt x="93" y="469"/>
                    <a:pt x="99" y="469"/>
                    <a:pt x="104" y="467"/>
                  </a:cubicBezTo>
                  <a:lnTo>
                    <a:pt x="104" y="504"/>
                  </a:lnTo>
                  <a:close/>
                  <a:moveTo>
                    <a:pt x="137" y="397"/>
                  </a:moveTo>
                  <a:cubicBezTo>
                    <a:pt x="137" y="398"/>
                    <a:pt x="136" y="399"/>
                    <a:pt x="136" y="400"/>
                  </a:cubicBezTo>
                  <a:cubicBezTo>
                    <a:pt x="134" y="404"/>
                    <a:pt x="132" y="409"/>
                    <a:pt x="129" y="412"/>
                  </a:cubicBezTo>
                  <a:cubicBezTo>
                    <a:pt x="129" y="412"/>
                    <a:pt x="129" y="413"/>
                    <a:pt x="129" y="413"/>
                  </a:cubicBezTo>
                  <a:cubicBezTo>
                    <a:pt x="126" y="417"/>
                    <a:pt x="123" y="420"/>
                    <a:pt x="118" y="424"/>
                  </a:cubicBezTo>
                  <a:cubicBezTo>
                    <a:pt x="118" y="424"/>
                    <a:pt x="118" y="424"/>
                    <a:pt x="118" y="424"/>
                  </a:cubicBezTo>
                  <a:cubicBezTo>
                    <a:pt x="114" y="427"/>
                    <a:pt x="109" y="429"/>
                    <a:pt x="104" y="431"/>
                  </a:cubicBezTo>
                  <a:cubicBezTo>
                    <a:pt x="99" y="433"/>
                    <a:pt x="93" y="434"/>
                    <a:pt x="87" y="434"/>
                  </a:cubicBezTo>
                  <a:cubicBezTo>
                    <a:pt x="81" y="434"/>
                    <a:pt x="75" y="433"/>
                    <a:pt x="70" y="431"/>
                  </a:cubicBezTo>
                  <a:cubicBezTo>
                    <a:pt x="65" y="429"/>
                    <a:pt x="60" y="427"/>
                    <a:pt x="56" y="424"/>
                  </a:cubicBezTo>
                  <a:cubicBezTo>
                    <a:pt x="56" y="424"/>
                    <a:pt x="56" y="424"/>
                    <a:pt x="56" y="424"/>
                  </a:cubicBezTo>
                  <a:cubicBezTo>
                    <a:pt x="51" y="420"/>
                    <a:pt x="48" y="417"/>
                    <a:pt x="45" y="413"/>
                  </a:cubicBezTo>
                  <a:cubicBezTo>
                    <a:pt x="45" y="413"/>
                    <a:pt x="45" y="412"/>
                    <a:pt x="45" y="412"/>
                  </a:cubicBezTo>
                  <a:cubicBezTo>
                    <a:pt x="42" y="409"/>
                    <a:pt x="40" y="404"/>
                    <a:pt x="38" y="400"/>
                  </a:cubicBezTo>
                  <a:cubicBezTo>
                    <a:pt x="38" y="399"/>
                    <a:pt x="37" y="398"/>
                    <a:pt x="37" y="397"/>
                  </a:cubicBezTo>
                  <a:cubicBezTo>
                    <a:pt x="36" y="392"/>
                    <a:pt x="35" y="387"/>
                    <a:pt x="35" y="382"/>
                  </a:cubicBezTo>
                  <a:cubicBezTo>
                    <a:pt x="35" y="377"/>
                    <a:pt x="36" y="372"/>
                    <a:pt x="37" y="368"/>
                  </a:cubicBezTo>
                  <a:cubicBezTo>
                    <a:pt x="37" y="367"/>
                    <a:pt x="38" y="366"/>
                    <a:pt x="38" y="365"/>
                  </a:cubicBezTo>
                  <a:cubicBezTo>
                    <a:pt x="40" y="360"/>
                    <a:pt x="42" y="356"/>
                    <a:pt x="45" y="352"/>
                  </a:cubicBezTo>
                  <a:cubicBezTo>
                    <a:pt x="45" y="352"/>
                    <a:pt x="45" y="352"/>
                    <a:pt x="45" y="352"/>
                  </a:cubicBezTo>
                  <a:cubicBezTo>
                    <a:pt x="48" y="348"/>
                    <a:pt x="51" y="344"/>
                    <a:pt x="56" y="341"/>
                  </a:cubicBezTo>
                  <a:cubicBezTo>
                    <a:pt x="56" y="341"/>
                    <a:pt x="56" y="341"/>
                    <a:pt x="56" y="341"/>
                  </a:cubicBezTo>
                  <a:cubicBezTo>
                    <a:pt x="60" y="338"/>
                    <a:pt x="65" y="335"/>
                    <a:pt x="70" y="333"/>
                  </a:cubicBezTo>
                  <a:cubicBezTo>
                    <a:pt x="75" y="331"/>
                    <a:pt x="81" y="330"/>
                    <a:pt x="87" y="330"/>
                  </a:cubicBezTo>
                  <a:cubicBezTo>
                    <a:pt x="93" y="330"/>
                    <a:pt x="99" y="331"/>
                    <a:pt x="104" y="333"/>
                  </a:cubicBezTo>
                  <a:cubicBezTo>
                    <a:pt x="109" y="335"/>
                    <a:pt x="114" y="338"/>
                    <a:pt x="118" y="341"/>
                  </a:cubicBezTo>
                  <a:cubicBezTo>
                    <a:pt x="118" y="341"/>
                    <a:pt x="118" y="341"/>
                    <a:pt x="118" y="341"/>
                  </a:cubicBezTo>
                  <a:cubicBezTo>
                    <a:pt x="123" y="344"/>
                    <a:pt x="126" y="348"/>
                    <a:pt x="129" y="352"/>
                  </a:cubicBezTo>
                  <a:cubicBezTo>
                    <a:pt x="129" y="352"/>
                    <a:pt x="129" y="352"/>
                    <a:pt x="129" y="352"/>
                  </a:cubicBezTo>
                  <a:cubicBezTo>
                    <a:pt x="132" y="356"/>
                    <a:pt x="134" y="360"/>
                    <a:pt x="136" y="365"/>
                  </a:cubicBezTo>
                  <a:cubicBezTo>
                    <a:pt x="136" y="366"/>
                    <a:pt x="137" y="367"/>
                    <a:pt x="137" y="368"/>
                  </a:cubicBezTo>
                  <a:cubicBezTo>
                    <a:pt x="138" y="372"/>
                    <a:pt x="139" y="377"/>
                    <a:pt x="139" y="382"/>
                  </a:cubicBezTo>
                  <a:cubicBezTo>
                    <a:pt x="139" y="387"/>
                    <a:pt x="138" y="392"/>
                    <a:pt x="137" y="3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71" tIns="34286" rIns="68571" bIns="34286" numCol="1" anchor="t" anchorCtr="0" compatLnSpc="1">
              <a:prstTxWarp prst="textNoShape">
                <a:avLst/>
              </a:prstTxWarp>
            </a:bodyPr>
            <a:lstStyle/>
            <a:p>
              <a:endParaRPr lang="id-ID" sz="3600"/>
            </a:p>
          </p:txBody>
        </p:sp>
      </p:grpSp>
    </p:spTree>
    <p:extLst>
      <p:ext uri="{BB962C8B-B14F-4D97-AF65-F5344CB8AC3E}">
        <p14:creationId xmlns:p14="http://schemas.microsoft.com/office/powerpoint/2010/main" val="56046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760962" y="304730"/>
            <a:ext cx="15294161" cy="853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949" dirty="0" smtClean="0">
                <a:solidFill>
                  <a:srgbClr val="004B7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MEMBER STRATEGIES AND SOLUTIONS</a:t>
            </a:r>
            <a:endParaRPr lang="en-US" sz="4949" dirty="0">
              <a:solidFill>
                <a:srgbClr val="004B7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426860" y="477225"/>
            <a:ext cx="150676" cy="902935"/>
          </a:xfrm>
          <a:prstGeom prst="rect">
            <a:avLst/>
          </a:prstGeom>
          <a:solidFill>
            <a:srgbClr val="004B73"/>
          </a:solidFill>
          <a:ln>
            <a:solidFill>
              <a:srgbClr val="004B7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rgbClr val="005A85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43324" y="1052893"/>
            <a:ext cx="152941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solidFill>
                  <a:srgbClr val="85776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Opportunities to Improve </a:t>
            </a:r>
            <a:r>
              <a:rPr lang="en-US" sz="2100" dirty="0">
                <a:solidFill>
                  <a:srgbClr val="85776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</a:t>
            </a:r>
            <a:r>
              <a:rPr lang="en-US" sz="2100" dirty="0" smtClean="0">
                <a:solidFill>
                  <a:srgbClr val="85776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</a:t>
            </a:r>
            <a:r>
              <a:rPr lang="en-US" sz="2100" dirty="0">
                <a:solidFill>
                  <a:srgbClr val="85776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100" dirty="0" smtClean="0">
                <a:solidFill>
                  <a:srgbClr val="85776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nstitution’s </a:t>
            </a:r>
            <a:r>
              <a:rPr lang="en-US" sz="2100" dirty="0">
                <a:solidFill>
                  <a:srgbClr val="85776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US" sz="2100" dirty="0" smtClean="0">
                <a:solidFill>
                  <a:srgbClr val="85776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erformance</a:t>
            </a:r>
            <a:endParaRPr lang="en-US" sz="2100" dirty="0">
              <a:solidFill>
                <a:srgbClr val="85776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83415" y="2358466"/>
            <a:ext cx="16493707" cy="6835780"/>
            <a:chOff x="983412" y="3517348"/>
            <a:chExt cx="16493707" cy="6835780"/>
          </a:xfrm>
        </p:grpSpPr>
        <p:grpSp>
          <p:nvGrpSpPr>
            <p:cNvPr id="12" name="Group 11"/>
            <p:cNvGrpSpPr/>
            <p:nvPr/>
          </p:nvGrpSpPr>
          <p:grpSpPr>
            <a:xfrm>
              <a:off x="983412" y="3517348"/>
              <a:ext cx="5569789" cy="6835780"/>
              <a:chOff x="983412" y="3517348"/>
              <a:chExt cx="5569789" cy="683578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983412" y="3517348"/>
                <a:ext cx="5417388" cy="6073780"/>
              </a:xfrm>
              <a:prstGeom prst="rect">
                <a:avLst/>
              </a:prstGeom>
              <a:solidFill>
                <a:srgbClr val="CFDDBB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tIns="91440" rIns="182880" bIns="9144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Content Placeholder 1"/>
              <p:cNvSpPr txBox="1">
                <a:spLocks/>
              </p:cNvSpPr>
              <p:nvPr/>
            </p:nvSpPr>
            <p:spPr>
              <a:xfrm>
                <a:off x="983415" y="5781128"/>
                <a:ext cx="5569786" cy="4572000"/>
              </a:xfrm>
              <a:prstGeom prst="rect">
                <a:avLst/>
              </a:prstGeom>
            </p:spPr>
            <p:txBody>
              <a:bodyPr vert="horz" lIns="182880" tIns="91440" rIns="182880" bIns="9144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200" b="1" dirty="0">
                    <a:latin typeface="Verdana" charset="0"/>
                    <a:ea typeface="Verdana" charset="0"/>
                    <a:cs typeface="Verdana" charset="0"/>
                  </a:rPr>
                  <a:t>Strategic Analysis and </a:t>
                </a:r>
              </a:p>
              <a:p>
                <a:pPr marL="0" indent="0" algn="ctr">
                  <a:buNone/>
                </a:pPr>
                <a:r>
                  <a:rPr lang="en-US" sz="2200" b="1" dirty="0">
                    <a:latin typeface="Verdana" charset="0"/>
                    <a:ea typeface="Verdana" charset="0"/>
                    <a:cs typeface="Verdana" charset="0"/>
                  </a:rPr>
                  <a:t>Funding Strategies</a:t>
                </a:r>
              </a:p>
              <a:p>
                <a:r>
                  <a:rPr lang="en-US" sz="2200" dirty="0">
                    <a:latin typeface="Verdana" charset="0"/>
                    <a:ea typeface="Verdana" charset="0"/>
                    <a:cs typeface="Verdana" charset="0"/>
                  </a:rPr>
                  <a:t>General and Targeted</a:t>
                </a:r>
                <a:br>
                  <a:rPr lang="en-US" sz="2200" dirty="0">
                    <a:latin typeface="Verdana" charset="0"/>
                    <a:ea typeface="Verdana" charset="0"/>
                    <a:cs typeface="Verdana" charset="0"/>
                  </a:rPr>
                </a:br>
                <a:r>
                  <a:rPr lang="en-US" sz="2200" dirty="0">
                    <a:latin typeface="Verdana" charset="0"/>
                    <a:ea typeface="Verdana" charset="0"/>
                    <a:cs typeface="Verdana" charset="0"/>
                  </a:rPr>
                  <a:t>Funding Strategies</a:t>
                </a:r>
              </a:p>
              <a:p>
                <a:pPr lvl="0"/>
                <a:r>
                  <a:rPr lang="en-US" sz="2200" dirty="0">
                    <a:latin typeface="Verdana" charset="0"/>
                    <a:ea typeface="Verdana" charset="0"/>
                    <a:cs typeface="Verdana" charset="0"/>
                  </a:rPr>
                  <a:t>Deposit Rate Study vs. Advances vs. Brokered CDs</a:t>
                </a:r>
              </a:p>
              <a:p>
                <a:pPr lvl="0"/>
                <a:r>
                  <a:rPr lang="en-US" sz="2200" dirty="0">
                    <a:latin typeface="Verdana" charset="0"/>
                    <a:ea typeface="Verdana" charset="0"/>
                    <a:cs typeface="Verdana" charset="0"/>
                  </a:rPr>
                  <a:t>DuPont Analysis</a:t>
                </a:r>
              </a:p>
              <a:p>
                <a:pPr lvl="0"/>
                <a:r>
                  <a:rPr lang="en-US" sz="2200" dirty="0">
                    <a:latin typeface="Verdana" charset="0"/>
                    <a:ea typeface="Verdana" charset="0"/>
                    <a:cs typeface="Verdana" charset="0"/>
                  </a:rPr>
                  <a:t>Financial Performance</a:t>
                </a:r>
                <a:br>
                  <a:rPr lang="en-US" sz="2200" dirty="0">
                    <a:latin typeface="Verdana" charset="0"/>
                    <a:ea typeface="Verdana" charset="0"/>
                    <a:cs typeface="Verdana" charset="0"/>
                  </a:rPr>
                </a:br>
                <a:r>
                  <a:rPr lang="en-US" sz="2200" dirty="0">
                    <a:latin typeface="Verdana" charset="0"/>
                    <a:ea typeface="Verdana" charset="0"/>
                    <a:cs typeface="Verdana" charset="0"/>
                  </a:rPr>
                  <a:t>Trend Analysis</a:t>
                </a:r>
              </a:p>
              <a:p>
                <a:pPr lvl="0"/>
                <a:endParaRPr lang="en-US" sz="2200" dirty="0">
                  <a:latin typeface="Verdana" charset="0"/>
                  <a:ea typeface="Verdana" charset="0"/>
                  <a:cs typeface="Verdana" charset="0"/>
                </a:endParaRPr>
              </a:p>
            </p:txBody>
          </p:sp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54488" y="3657600"/>
                <a:ext cx="1875236" cy="1875236"/>
              </a:xfrm>
              <a:prstGeom prst="rect">
                <a:avLst/>
              </a:prstGeom>
            </p:spPr>
          </p:pic>
        </p:grpSp>
        <p:grpSp>
          <p:nvGrpSpPr>
            <p:cNvPr id="13" name="Group 12"/>
            <p:cNvGrpSpPr/>
            <p:nvPr/>
          </p:nvGrpSpPr>
          <p:grpSpPr>
            <a:xfrm>
              <a:off x="12649201" y="3517348"/>
              <a:ext cx="4827918" cy="6835780"/>
              <a:chOff x="12649201" y="3517348"/>
              <a:chExt cx="4827918" cy="683578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2649201" y="3517348"/>
                <a:ext cx="4827918" cy="6073780"/>
              </a:xfrm>
              <a:prstGeom prst="rect">
                <a:avLst/>
              </a:prstGeom>
              <a:solidFill>
                <a:srgbClr val="CFDDBB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tIns="91440" rIns="182880" bIns="9144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Content Placeholder 1"/>
              <p:cNvSpPr txBox="1">
                <a:spLocks/>
              </p:cNvSpPr>
              <p:nvPr/>
            </p:nvSpPr>
            <p:spPr>
              <a:xfrm>
                <a:off x="12649201" y="5781128"/>
                <a:ext cx="4827918" cy="4572000"/>
              </a:xfrm>
              <a:prstGeom prst="rect">
                <a:avLst/>
              </a:prstGeom>
            </p:spPr>
            <p:txBody>
              <a:bodyPr vert="horz" lIns="182880" tIns="91440" rIns="182880" bIns="9144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200" b="1" dirty="0">
                    <a:latin typeface="Verdana" charset="0"/>
                    <a:ea typeface="Verdana" charset="0"/>
                    <a:cs typeface="Verdana" charset="0"/>
                  </a:rPr>
                  <a:t>Commentary</a:t>
                </a:r>
              </a:p>
              <a:p>
                <a:pPr lvl="0"/>
                <a:r>
                  <a:rPr lang="en-US" sz="2200" dirty="0">
                    <a:latin typeface="Verdana" charset="0"/>
                    <a:ea typeface="Verdana" charset="0"/>
                    <a:cs typeface="Verdana" charset="0"/>
                  </a:rPr>
                  <a:t>‘From the Desk’ – daily commentary email</a:t>
                </a:r>
                <a:br>
                  <a:rPr lang="en-US" sz="2200" dirty="0">
                    <a:latin typeface="Verdana" charset="0"/>
                    <a:ea typeface="Verdana" charset="0"/>
                    <a:cs typeface="Verdana" charset="0"/>
                  </a:rPr>
                </a:br>
                <a:r>
                  <a:rPr lang="en-US" sz="2200" dirty="0">
                    <a:latin typeface="Verdana" charset="0"/>
                    <a:ea typeface="Verdana" charset="0"/>
                    <a:cs typeface="Verdana" charset="0"/>
                  </a:rPr>
                  <a:t>with rates</a:t>
                </a:r>
              </a:p>
              <a:p>
                <a:pPr lvl="0"/>
                <a:r>
                  <a:rPr lang="en-US" sz="2200" dirty="0">
                    <a:latin typeface="Verdana" charset="0"/>
                    <a:ea typeface="Verdana" charset="0"/>
                    <a:cs typeface="Verdana" charset="0"/>
                  </a:rPr>
                  <a:t>Weekly summary of economic and </a:t>
                </a:r>
                <a:br>
                  <a:rPr lang="en-US" sz="2200" dirty="0">
                    <a:latin typeface="Verdana" charset="0"/>
                    <a:ea typeface="Verdana" charset="0"/>
                    <a:cs typeface="Verdana" charset="0"/>
                  </a:rPr>
                </a:br>
                <a:r>
                  <a:rPr lang="en-US" sz="2200" dirty="0">
                    <a:latin typeface="Verdana" charset="0"/>
                    <a:ea typeface="Verdana" charset="0"/>
                    <a:cs typeface="Verdana" charset="0"/>
                  </a:rPr>
                  <a:t>market trends </a:t>
                </a:r>
              </a:p>
              <a:p>
                <a:pPr lvl="0"/>
                <a:r>
                  <a:rPr lang="en-US" sz="2200" dirty="0">
                    <a:latin typeface="Verdana" charset="0"/>
                    <a:ea typeface="Verdana" charset="0"/>
                    <a:cs typeface="Verdana" charset="0"/>
                  </a:rPr>
                  <a:t>Quarterly economic overview</a:t>
                </a:r>
              </a:p>
            </p:txBody>
          </p:sp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125540" y="3787482"/>
                <a:ext cx="1875236" cy="1875236"/>
              </a:xfrm>
              <a:prstGeom prst="rect">
                <a:avLst/>
              </a:prstGeom>
            </p:spPr>
          </p:pic>
        </p:grpSp>
        <p:grpSp>
          <p:nvGrpSpPr>
            <p:cNvPr id="14" name="Group 13"/>
            <p:cNvGrpSpPr/>
            <p:nvPr/>
          </p:nvGrpSpPr>
          <p:grpSpPr>
            <a:xfrm>
              <a:off x="6837452" y="3517348"/>
              <a:ext cx="5506948" cy="6835780"/>
              <a:chOff x="6837452" y="3517348"/>
              <a:chExt cx="5506948" cy="683578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6837452" y="3517348"/>
                <a:ext cx="5417388" cy="6073780"/>
              </a:xfrm>
              <a:prstGeom prst="rect">
                <a:avLst/>
              </a:prstGeom>
              <a:solidFill>
                <a:srgbClr val="CFDDBB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tIns="91440" rIns="182880" bIns="9144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Content Placeholder 1"/>
              <p:cNvSpPr txBox="1">
                <a:spLocks/>
              </p:cNvSpPr>
              <p:nvPr/>
            </p:nvSpPr>
            <p:spPr>
              <a:xfrm>
                <a:off x="6858000" y="5781128"/>
                <a:ext cx="5486400" cy="4572000"/>
              </a:xfrm>
              <a:prstGeom prst="rect">
                <a:avLst/>
              </a:prstGeom>
            </p:spPr>
            <p:txBody>
              <a:bodyPr vert="horz" lIns="182880" tIns="91440" rIns="182880" bIns="9144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200" b="1" dirty="0">
                    <a:latin typeface="Verdana" charset="0"/>
                    <a:ea typeface="Verdana" charset="0"/>
                    <a:cs typeface="Verdana" charset="0"/>
                  </a:rPr>
                  <a:t>Tools</a:t>
                </a:r>
              </a:p>
              <a:p>
                <a:r>
                  <a:rPr lang="en-US" sz="2200" dirty="0">
                    <a:latin typeface="Verdana" charset="0"/>
                    <a:ea typeface="Verdana" charset="0"/>
                    <a:cs typeface="Verdana" charset="0"/>
                  </a:rPr>
                  <a:t>Public Unit Deposit Letter of Credit Calculator</a:t>
                </a:r>
              </a:p>
              <a:p>
                <a:pPr lvl="0"/>
                <a:r>
                  <a:rPr lang="en-US" sz="2200" dirty="0">
                    <a:latin typeface="Verdana" charset="0"/>
                    <a:ea typeface="Verdana" charset="0"/>
                    <a:cs typeface="Verdana" charset="0"/>
                  </a:rPr>
                  <a:t>Blended Funding Tools</a:t>
                </a:r>
              </a:p>
              <a:p>
                <a:pPr lvl="0"/>
                <a:r>
                  <a:rPr lang="en-US" sz="2200" dirty="0">
                    <a:latin typeface="Verdana" charset="0"/>
                    <a:ea typeface="Verdana" charset="0"/>
                    <a:cs typeface="Verdana" charset="0"/>
                  </a:rPr>
                  <a:t>Marginal Cost of Funds Tool</a:t>
                </a:r>
              </a:p>
              <a:p>
                <a:pPr lvl="0"/>
                <a:r>
                  <a:rPr lang="en-US" sz="2200" dirty="0">
                    <a:latin typeface="Verdana" charset="0"/>
                    <a:ea typeface="Verdana" charset="0"/>
                    <a:cs typeface="Verdana" charset="0"/>
                  </a:rPr>
                  <a:t>Beat the Spread trade Tool</a:t>
                </a:r>
              </a:p>
              <a:p>
                <a:pPr lvl="0"/>
                <a:r>
                  <a:rPr lang="en-US" sz="2200" dirty="0">
                    <a:latin typeface="Verdana" charset="0"/>
                    <a:ea typeface="Verdana" charset="0"/>
                    <a:cs typeface="Verdana" charset="0"/>
                  </a:rPr>
                  <a:t>Dividend Discount Calculator</a:t>
                </a:r>
              </a:p>
              <a:p>
                <a:pPr lvl="0"/>
                <a:r>
                  <a:rPr lang="en-US" sz="2200" dirty="0">
                    <a:latin typeface="Verdana" charset="0"/>
                    <a:ea typeface="Verdana" charset="0"/>
                    <a:cs typeface="Verdana" charset="0"/>
                  </a:rPr>
                  <a:t>Fixed Rate vs. Adjustable</a:t>
                </a:r>
                <a:br>
                  <a:rPr lang="en-US" sz="2200" dirty="0">
                    <a:latin typeface="Verdana" charset="0"/>
                    <a:ea typeface="Verdana" charset="0"/>
                    <a:cs typeface="Verdana" charset="0"/>
                  </a:rPr>
                </a:br>
                <a:r>
                  <a:rPr lang="en-US" sz="2200" dirty="0">
                    <a:latin typeface="Verdana" charset="0"/>
                    <a:ea typeface="Verdana" charset="0"/>
                    <a:cs typeface="Verdana" charset="0"/>
                  </a:rPr>
                  <a:t>Rate tool</a:t>
                </a:r>
              </a:p>
            </p:txBody>
          </p:sp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11104" y="3741248"/>
                <a:ext cx="1870084" cy="1875236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1"/>
          <p:cNvSpPr txBox="1">
            <a:spLocks/>
          </p:cNvSpPr>
          <p:nvPr/>
        </p:nvSpPr>
        <p:spPr>
          <a:xfrm>
            <a:off x="983418" y="9244199"/>
            <a:ext cx="16493706" cy="2229357"/>
          </a:xfrm>
          <a:prstGeom prst="rect">
            <a:avLst/>
          </a:prstGeom>
        </p:spPr>
        <p:txBody>
          <a:bodyPr vert="horz" lIns="182880" tIns="91440" rIns="182880" bIns="9144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FHLB </a:t>
            </a:r>
            <a:r>
              <a:rPr lang="en-US" sz="2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 Moines Member </a:t>
            </a:r>
            <a:r>
              <a:rPr lang="en-US" sz="2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Strategies </a:t>
            </a:r>
            <a:r>
              <a:rPr lang="en-US" sz="2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 is your </a:t>
            </a:r>
            <a:r>
              <a:rPr lang="en-US" sz="2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complementary </a:t>
            </a:r>
            <a:r>
              <a:rPr lang="en-US" sz="2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consulting resource available to provide </a:t>
            </a:r>
            <a:r>
              <a:rPr lang="en-US" sz="2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with </a:t>
            </a:r>
            <a:r>
              <a:rPr lang="en-US" sz="2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tools and analysis for </a:t>
            </a:r>
            <a:r>
              <a:rPr lang="en-US" sz="2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unique </a:t>
            </a:r>
            <a:r>
              <a:rPr lang="en-US" sz="2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markets, risks &amp; performance </a:t>
            </a:r>
            <a:r>
              <a:rPr lang="en-US" sz="2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opportunities. </a:t>
            </a:r>
            <a:r>
              <a:rPr lang="en-US" sz="2800" i="1" dirty="0" smtClean="0">
                <a:latin typeface="Verdana" charset="0"/>
                <a:ea typeface="Verdana" charset="0"/>
                <a:cs typeface="Verdana" charset="0"/>
              </a:rPr>
              <a:t>Contact the Member Strategies team or your Relationship Manager to learn more about utilizing these </a:t>
            </a:r>
            <a:r>
              <a:rPr lang="en-US" sz="2800" i="1" dirty="0">
                <a:latin typeface="Verdana" charset="0"/>
                <a:ea typeface="Verdana" charset="0"/>
                <a:cs typeface="Verdana" charset="0"/>
              </a:rPr>
              <a:t>tools and solutions for your financial institution.</a:t>
            </a:r>
          </a:p>
        </p:txBody>
      </p:sp>
    </p:spTree>
    <p:extLst>
      <p:ext uri="{BB962C8B-B14F-4D97-AF65-F5344CB8AC3E}">
        <p14:creationId xmlns:p14="http://schemas.microsoft.com/office/powerpoint/2010/main" val="64356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426860" y="2518887"/>
            <a:ext cx="15311799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Improve balance sheet liquidity or earnings by using </a:t>
            </a: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FHLB Letters of Credit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Lock in rates today, take settlement up to 2-years from today using </a:t>
            </a: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Forward Starting Advances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Hedge unwanted interest rate risk using </a:t>
            </a: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term FHLB Advances (CIA discount available on advances over 1-year)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 when interest rates rise by utilizing the </a:t>
            </a: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FHLB Symmetrical Prepayment Feature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Employ </a:t>
            </a: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Marginal Cost of Funds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pricing liabilities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 your lines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least twice a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 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760962" y="304730"/>
            <a:ext cx="15294161" cy="853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949" dirty="0" smtClean="0">
                <a:solidFill>
                  <a:srgbClr val="004B7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MEMBER STRATEGIES AND SOLUTIONS</a:t>
            </a:r>
            <a:endParaRPr lang="en-US" sz="4949" dirty="0">
              <a:solidFill>
                <a:srgbClr val="004B7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6860" y="477225"/>
            <a:ext cx="150676" cy="902935"/>
          </a:xfrm>
          <a:prstGeom prst="rect">
            <a:avLst/>
          </a:prstGeom>
          <a:solidFill>
            <a:srgbClr val="004B73"/>
          </a:solidFill>
          <a:ln>
            <a:solidFill>
              <a:srgbClr val="004B7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rgbClr val="005A8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43324" y="1052893"/>
            <a:ext cx="152941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85776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Top Reasons to use FHLB Advances &amp; Letters of Credit</a:t>
            </a:r>
          </a:p>
        </p:txBody>
      </p:sp>
    </p:spTree>
    <p:extLst>
      <p:ext uri="{BB962C8B-B14F-4D97-AF65-F5344CB8AC3E}">
        <p14:creationId xmlns:p14="http://schemas.microsoft.com/office/powerpoint/2010/main" val="308715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CLASSIFIERBOTTOMTEXTBOX" val="{CLASSIFIER}"/>
  <p:tag name="BJHEADERFOOTERLABEL" val="TRUE"/>
  <p:tag name="BJHEADERFOOTERTEXTLABEL" val="Classification | Public"/>
  <p:tag name="BJHEADERFOOTERTEXTMARKING" val="Classification | Publi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CLASSIFIERBOTTOMTEXTBOX" val="{CLASSIFIER}"/>
  <p:tag name="BJHEADERFOOTERLABEL" val="TRUE"/>
  <p:tag name="BJHEADERFOOTERTEXTLABEL" val="Classification | Public"/>
  <p:tag name="BJHEADERFOOTERTEXTMARKING" val="Classification | Publi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CLASSIFIERBOTTOMTEXTBOX" val="{CLASSIFIER}"/>
  <p:tag name="BJHEADERFOOTERLABEL" val="TRUE"/>
  <p:tag name="BJHEADERFOOTERTEXTLABEL" val="Classification | Internal"/>
  <p:tag name="BJHEADERFOOTERTEXTMARKING" val="Classification | Internal"/>
</p:tagLst>
</file>

<file path=ppt/theme/theme1.xml><?xml version="1.0" encoding="utf-8"?>
<a:theme xmlns:a="http://schemas.openxmlformats.org/drawingml/2006/main" name="Office Theme">
  <a:themeElements>
    <a:clrScheme name="FHLBDM">
      <a:dk1>
        <a:srgbClr val="85776F"/>
      </a:dk1>
      <a:lt1>
        <a:sysClr val="window" lastClr="FFFFFF"/>
      </a:lt1>
      <a:dk2>
        <a:srgbClr val="016836"/>
      </a:dk2>
      <a:lt2>
        <a:srgbClr val="FFFFFF"/>
      </a:lt2>
      <a:accent1>
        <a:srgbClr val="005A85"/>
      </a:accent1>
      <a:accent2>
        <a:srgbClr val="009AD9"/>
      </a:accent2>
      <a:accent3>
        <a:srgbClr val="FFC937"/>
      </a:accent3>
      <a:accent4>
        <a:srgbClr val="F8A05B"/>
      </a:accent4>
      <a:accent5>
        <a:srgbClr val="016836"/>
      </a:accent5>
      <a:accent6>
        <a:srgbClr val="D1DDBA"/>
      </a:accent6>
      <a:hlink>
        <a:srgbClr val="009AD9"/>
      </a:hlink>
      <a:folHlink>
        <a:srgbClr val="005A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BAAAA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feed5ec1-d8fd-4604-b5de-4dde7b8df4bc" origin="userSelected">
  <element uid="f91bad9e-3ac2-40b4-8b87-a1090be5b4b3" value=""/>
  <element uid="id_classification_nonbusiness" value=""/>
</sisl>
</file>

<file path=customXml/itemProps1.xml><?xml version="1.0" encoding="utf-8"?>
<ds:datastoreItem xmlns:ds="http://schemas.openxmlformats.org/officeDocument/2006/customXml" ds:itemID="{1F132CB8-1438-47C2-8DF4-3F3CE1F10A55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5377</TotalTime>
  <Words>213</Words>
  <Application>Microsoft Office PowerPoint</Application>
  <PresentationFormat>Custom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Roboto Light</vt:lpstr>
      <vt:lpstr>Roboto Regular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Louis Twelve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 Twelve</dc:creator>
  <cp:lastModifiedBy>Martin, Maggie</cp:lastModifiedBy>
  <cp:revision>615</cp:revision>
  <cp:lastPrinted>2018-04-23T22:32:55Z</cp:lastPrinted>
  <dcterms:created xsi:type="dcterms:W3CDTF">2015-02-19T08:45:44Z</dcterms:created>
  <dcterms:modified xsi:type="dcterms:W3CDTF">2019-10-08T17:29:28Z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89ab058b-4025-4acc-927b-8ccfb59ae5f2</vt:lpwstr>
  </property>
  <property fmtid="{D5CDD505-2E9C-101B-9397-08002B2CF9AE}" pid="3" name="bjSaver">
    <vt:lpwstr>thka7ilRMjQpk2fQudaG+XmGsg0GeFVt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policy="feed5ec1-d8fd-4604-b5de-4dde7b8df4bc" origin="userSelected" xmlns="http://www.boldonj</vt:lpwstr>
  </property>
  <property fmtid="{D5CDD505-2E9C-101B-9397-08002B2CF9AE}" pid="5" name="bjDocumentLabelXML-0">
    <vt:lpwstr>ames.com/2008/01/sie/internal/label"&gt;&lt;element uid="f91bad9e-3ac2-40b4-8b87-a1090be5b4b3" value="" /&gt;&lt;element uid="id_classification_nonbusiness" value="" /&gt;&lt;/sisl&gt;</vt:lpwstr>
  </property>
  <property fmtid="{D5CDD505-2E9C-101B-9397-08002B2CF9AE}" pid="6" name="bjDocumentSecurityLabel">
    <vt:lpwstr>Public</vt:lpwstr>
  </property>
</Properties>
</file>